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66" r:id="rId23"/>
    <p:sldId id="278" r:id="rId24"/>
  </p:sldIdLst>
  <p:sldSz cx="18288000" cy="10287000"/>
  <p:notesSz cx="6858000" cy="9144000"/>
  <p:embeddedFontLst>
    <p:embeddedFont>
      <p:font typeface="Poppins Medium Bold" panose="020B0604020202020204" charset="0"/>
      <p:regular r:id="rId25"/>
    </p:embeddedFont>
    <p:embeddedFont>
      <p:font typeface="Verdana" panose="020B0604030504040204" pitchFamily="34" charset="0"/>
      <p:regular r:id="rId26"/>
      <p:bold r:id="rId27"/>
      <p:italic r:id="rId28"/>
      <p:boldItalic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7" d="100"/>
          <a:sy n="47" d="100"/>
        </p:scale>
        <p:origin x="61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03/12/2024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sv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svg"/><Relationship Id="rId10" Type="http://schemas.openxmlformats.org/officeDocument/2006/relationships/image" Target="../media/image21.gif"/><Relationship Id="rId4" Type="http://schemas.openxmlformats.org/officeDocument/2006/relationships/image" Target="../media/image15.png"/><Relationship Id="rId9" Type="http://schemas.openxmlformats.org/officeDocument/2006/relationships/image" Target="../media/image20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gif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672716" y="6281436"/>
            <a:ext cx="3586584" cy="2976864"/>
          </a:xfrm>
          <a:custGeom>
            <a:avLst/>
            <a:gdLst/>
            <a:ahLst/>
            <a:cxnLst/>
            <a:rect l="l" t="t" r="r" b="b"/>
            <a:pathLst>
              <a:path w="3586584" h="2976864">
                <a:moveTo>
                  <a:pt x="0" y="0"/>
                </a:moveTo>
                <a:lnTo>
                  <a:pt x="3586584" y="0"/>
                </a:lnTo>
                <a:lnTo>
                  <a:pt x="3586584" y="2976864"/>
                </a:lnTo>
                <a:lnTo>
                  <a:pt x="0" y="29768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alphaModFix amt="10999"/>
          </a:blip>
          <a:srcRect/>
          <a:stretch>
            <a:fillRect/>
          </a:stretch>
        </p:blipFill>
        <p:spPr>
          <a:xfrm>
            <a:off x="5029200" y="822961"/>
            <a:ext cx="8229600" cy="82296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3478784" y="3988426"/>
            <a:ext cx="11330431" cy="19653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701"/>
              </a:lnSpc>
            </a:pPr>
            <a:r>
              <a:rPr lang="en-US" sz="7001" dirty="0">
                <a:solidFill>
                  <a:srgbClr val="FFFFFF"/>
                </a:solidFill>
                <a:latin typeface="+mj-lt"/>
              </a:rPr>
              <a:t>HỆ THỐNG PHÁT HIỆN XÂM NHẬP IDS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511511" y="5735711"/>
            <a:ext cx="5701275" cy="3365209"/>
            <a:chOff x="0" y="1958717"/>
            <a:chExt cx="7601700" cy="4486945"/>
          </a:xfrm>
        </p:grpSpPr>
        <p:sp>
          <p:nvSpPr>
            <p:cNvPr id="3" name="TextBox 3"/>
            <p:cNvSpPr txBox="1"/>
            <p:nvPr/>
          </p:nvSpPr>
          <p:spPr>
            <a:xfrm>
              <a:off x="0" y="5801899"/>
              <a:ext cx="7494444" cy="64376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2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07256" y="1958717"/>
              <a:ext cx="7494444" cy="119605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8016"/>
                </a:lnSpc>
              </a:pPr>
              <a:r>
                <a:rPr lang="vi-VN" sz="4800" spc="302" dirty="0">
                  <a:solidFill>
                    <a:srgbClr val="FFFFFF"/>
                  </a:solidFill>
                  <a:latin typeface="+mj-lt"/>
                </a:rPr>
                <a:t>IDS </a:t>
              </a:r>
              <a:r>
                <a:rPr lang="vi-VN" sz="4800" spc="302" dirty="0" err="1">
                  <a:solidFill>
                    <a:srgbClr val="FFFFFF"/>
                  </a:solidFill>
                  <a:latin typeface="+mj-lt"/>
                </a:rPr>
                <a:t>vs</a:t>
              </a:r>
              <a:r>
                <a:rPr lang="vi-VN" sz="4800" spc="302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vi-VN" sz="4800" spc="302" dirty="0" err="1">
                  <a:solidFill>
                    <a:srgbClr val="FFFFFF"/>
                  </a:solidFill>
                  <a:latin typeface="+mj-lt"/>
                </a:rPr>
                <a:t>Firewall</a:t>
              </a:r>
              <a:endParaRPr lang="vi-VN" sz="4800" spc="302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100483" y="3505902"/>
              <a:ext cx="7494444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 dirty="0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10672016">
            <a:off x="-1231892" y="-474254"/>
            <a:ext cx="7937259" cy="7937259"/>
          </a:xfrm>
          <a:prstGeom prst="rect">
            <a:avLst/>
          </a:prstGeom>
        </p:spPr>
      </p:pic>
      <p:sp>
        <p:nvSpPr>
          <p:cNvPr id="7" name="Freeform 7"/>
          <p:cNvSpPr/>
          <p:nvPr/>
        </p:nvSpPr>
        <p:spPr>
          <a:xfrm>
            <a:off x="9565083" y="884510"/>
            <a:ext cx="7694217" cy="8517980"/>
          </a:xfrm>
          <a:custGeom>
            <a:avLst/>
            <a:gdLst/>
            <a:ahLst/>
            <a:cxnLst/>
            <a:rect l="l" t="t" r="r" b="b"/>
            <a:pathLst>
              <a:path w="7694217" h="8517980">
                <a:moveTo>
                  <a:pt x="0" y="0"/>
                </a:moveTo>
                <a:lnTo>
                  <a:pt x="7694217" y="0"/>
                </a:lnTo>
                <a:lnTo>
                  <a:pt x="7694217" y="8517980"/>
                </a:lnTo>
                <a:lnTo>
                  <a:pt x="0" y="851798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1424" b="-10833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5029200" y="1028700"/>
            <a:ext cx="8229600" cy="8229600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 rot="6585397">
            <a:off x="7878997" y="1019762"/>
            <a:ext cx="2525842" cy="2603961"/>
          </a:xfrm>
          <a:custGeom>
            <a:avLst/>
            <a:gdLst/>
            <a:ahLst/>
            <a:cxnLst/>
            <a:rect l="l" t="t" r="r" b="b"/>
            <a:pathLst>
              <a:path w="2525842" h="2603961">
                <a:moveTo>
                  <a:pt x="0" y="0"/>
                </a:moveTo>
                <a:lnTo>
                  <a:pt x="2525842" y="0"/>
                </a:lnTo>
                <a:lnTo>
                  <a:pt x="2525842" y="2603961"/>
                </a:lnTo>
                <a:lnTo>
                  <a:pt x="0" y="2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4222" flipH="1">
            <a:off x="7627574" y="6688954"/>
            <a:ext cx="3028686" cy="2513809"/>
          </a:xfrm>
          <a:custGeom>
            <a:avLst/>
            <a:gdLst/>
            <a:ahLst/>
            <a:cxnLst/>
            <a:rect l="l" t="t" r="r" b="b"/>
            <a:pathLst>
              <a:path w="3028686" h="2513809">
                <a:moveTo>
                  <a:pt x="3028686" y="0"/>
                </a:moveTo>
                <a:lnTo>
                  <a:pt x="0" y="0"/>
                </a:lnTo>
                <a:lnTo>
                  <a:pt x="0" y="2513810"/>
                </a:lnTo>
                <a:lnTo>
                  <a:pt x="3028686" y="2513810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4" name="TextBox 4"/>
          <p:cNvSpPr txBox="1"/>
          <p:nvPr/>
        </p:nvSpPr>
        <p:spPr>
          <a:xfrm>
            <a:off x="2494528" y="4604891"/>
            <a:ext cx="1329894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EF90CB"/>
                </a:solidFill>
                <a:latin typeface="+mj-lt"/>
              </a:rPr>
              <a:t>2-</a:t>
            </a:r>
            <a:r>
              <a:rPr lang="en-US" sz="7000" dirty="0">
                <a:solidFill>
                  <a:srgbClr val="FFFFFF"/>
                </a:solidFill>
                <a:latin typeface="+mj-lt"/>
              </a:rPr>
              <a:t>Nguyên </a:t>
            </a:r>
            <a:r>
              <a:rPr lang="en-US" sz="7000" dirty="0" err="1">
                <a:solidFill>
                  <a:srgbClr val="FFFFFF"/>
                </a:solidFill>
                <a:latin typeface="+mj-lt"/>
              </a:rPr>
              <a:t>lí</a:t>
            </a:r>
            <a:r>
              <a:rPr lang="en-US" sz="7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7000" dirty="0" err="1">
                <a:solidFill>
                  <a:srgbClr val="FFFFFF"/>
                </a:solidFill>
                <a:latin typeface="+mj-lt"/>
              </a:rPr>
              <a:t>hoạt</a:t>
            </a:r>
            <a:r>
              <a:rPr lang="en-US" sz="7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7000" dirty="0" err="1">
                <a:solidFill>
                  <a:srgbClr val="FFFFFF"/>
                </a:solidFill>
                <a:latin typeface="+mj-lt"/>
              </a:rPr>
              <a:t>động</a:t>
            </a:r>
            <a:r>
              <a:rPr lang="en-US" sz="7000" dirty="0">
                <a:solidFill>
                  <a:srgbClr val="FFFFFF"/>
                </a:solidFill>
                <a:latin typeface="+mj-lt"/>
              </a:rPr>
              <a:t> IDS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-1942884" y="5289671"/>
            <a:ext cx="7937259" cy="79372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10592821">
            <a:off x="-2939929" y="-1581060"/>
            <a:ext cx="7937259" cy="79372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11824842" y="5143500"/>
            <a:ext cx="7937259" cy="79372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-5253022">
            <a:off x="13020059" y="-1646886"/>
            <a:ext cx="7937259" cy="793725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93234" y="1763588"/>
            <a:ext cx="6169842" cy="8747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7357"/>
              </a:lnSpc>
            </a:pPr>
            <a:r>
              <a:rPr lang="en-US" sz="6131" dirty="0">
                <a:solidFill>
                  <a:srgbClr val="EF90CB"/>
                </a:solidFill>
                <a:latin typeface="+mj-lt"/>
              </a:rPr>
              <a:t>2.1 </a:t>
            </a:r>
            <a:r>
              <a:rPr lang="en-US" sz="6131" dirty="0" err="1">
                <a:solidFill>
                  <a:srgbClr val="FFFFFF"/>
                </a:solidFill>
                <a:latin typeface="+mj-lt"/>
              </a:rPr>
              <a:t>Kiến</a:t>
            </a:r>
            <a:r>
              <a:rPr lang="en-US" sz="61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6131" dirty="0" err="1">
                <a:solidFill>
                  <a:srgbClr val="FFFFFF"/>
                </a:solidFill>
                <a:latin typeface="+mj-lt"/>
              </a:rPr>
              <a:t>trúc</a:t>
            </a:r>
            <a:r>
              <a:rPr lang="en-US" sz="6131" dirty="0">
                <a:solidFill>
                  <a:srgbClr val="FFFFFF"/>
                </a:solidFill>
                <a:latin typeface="+mj-lt"/>
              </a:rPr>
              <a:t> </a:t>
            </a:r>
          </a:p>
        </p:txBody>
      </p:sp>
      <p:sp>
        <p:nvSpPr>
          <p:cNvPr id="3" name="AutoShape 3"/>
          <p:cNvSpPr/>
          <p:nvPr/>
        </p:nvSpPr>
        <p:spPr>
          <a:xfrm>
            <a:off x="871453" y="2781300"/>
            <a:ext cx="13987547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2885754" y="-1187330"/>
            <a:ext cx="7937259" cy="7937259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871453" y="3299543"/>
            <a:ext cx="8763000" cy="5075246"/>
          </a:xfrm>
          <a:custGeom>
            <a:avLst/>
            <a:gdLst/>
            <a:ahLst/>
            <a:cxnLst/>
            <a:rect l="l" t="t" r="r" b="b"/>
            <a:pathLst>
              <a:path w="8634617" h="4351994">
                <a:moveTo>
                  <a:pt x="0" y="0"/>
                </a:moveTo>
                <a:lnTo>
                  <a:pt x="8634617" y="0"/>
                </a:lnTo>
                <a:lnTo>
                  <a:pt x="8634617" y="4351994"/>
                </a:lnTo>
                <a:lnTo>
                  <a:pt x="0" y="43519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b="-157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rot="5567365">
            <a:off x="2079558" y="8846655"/>
            <a:ext cx="705191" cy="724963"/>
          </a:xfrm>
          <a:custGeom>
            <a:avLst/>
            <a:gdLst/>
            <a:ahLst/>
            <a:cxnLst/>
            <a:rect l="l" t="t" r="r" b="b"/>
            <a:pathLst>
              <a:path w="705191" h="724963">
                <a:moveTo>
                  <a:pt x="0" y="0"/>
                </a:moveTo>
                <a:lnTo>
                  <a:pt x="705191" y="0"/>
                </a:lnTo>
                <a:lnTo>
                  <a:pt x="705191" y="724963"/>
                </a:lnTo>
                <a:lnTo>
                  <a:pt x="0" y="72496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 rot="5567365">
            <a:off x="6881703" y="8793697"/>
            <a:ext cx="748086" cy="724963"/>
          </a:xfrm>
          <a:custGeom>
            <a:avLst/>
            <a:gdLst/>
            <a:ahLst/>
            <a:cxnLst/>
            <a:rect l="l" t="t" r="r" b="b"/>
            <a:pathLst>
              <a:path w="748086" h="724963">
                <a:moveTo>
                  <a:pt x="0" y="0"/>
                </a:moveTo>
                <a:lnTo>
                  <a:pt x="748085" y="0"/>
                </a:lnTo>
                <a:lnTo>
                  <a:pt x="748085" y="724964"/>
                </a:lnTo>
                <a:lnTo>
                  <a:pt x="0" y="72496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/>
          <p:cNvSpPr/>
          <p:nvPr/>
        </p:nvSpPr>
        <p:spPr>
          <a:xfrm rot="5567365">
            <a:off x="4451340" y="8806743"/>
            <a:ext cx="602859" cy="804787"/>
          </a:xfrm>
          <a:custGeom>
            <a:avLst/>
            <a:gdLst/>
            <a:ahLst/>
            <a:cxnLst/>
            <a:rect l="l" t="t" r="r" b="b"/>
            <a:pathLst>
              <a:path w="602859" h="804787">
                <a:moveTo>
                  <a:pt x="0" y="0"/>
                </a:moveTo>
                <a:lnTo>
                  <a:pt x="602859" y="0"/>
                </a:lnTo>
                <a:lnTo>
                  <a:pt x="602859" y="804787"/>
                </a:lnTo>
                <a:lnTo>
                  <a:pt x="0" y="80478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10">
            <a:alphaModFix amt="6999"/>
          </a:blip>
          <a:srcRect/>
          <a:stretch>
            <a:fillRect/>
          </a:stretch>
        </p:blipFill>
        <p:spPr>
          <a:xfrm>
            <a:off x="7255745" y="287640"/>
            <a:ext cx="3763916" cy="3236968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9631385" y="3382926"/>
            <a:ext cx="6721283" cy="550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54849" lvl="1" indent="-327424" algn="just">
              <a:lnSpc>
                <a:spcPct val="150000"/>
              </a:lnSpc>
              <a:buFont typeface="Arial"/>
              <a:buChar char="•"/>
            </a:pPr>
            <a:r>
              <a:rPr lang="en-US" sz="3033" spc="-245" dirty="0">
                <a:solidFill>
                  <a:srgbClr val="FFFFFF"/>
                </a:solidFill>
              </a:rPr>
              <a:t>Thành </a:t>
            </a:r>
            <a:r>
              <a:rPr lang="en-US" sz="3033" spc="-245" dirty="0" err="1">
                <a:solidFill>
                  <a:srgbClr val="FFFFFF"/>
                </a:solidFill>
              </a:rPr>
              <a:t>phần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thu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thập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gói</a:t>
            </a:r>
            <a:r>
              <a:rPr lang="en-US" sz="3033" spc="-245" dirty="0">
                <a:solidFill>
                  <a:srgbClr val="FFFFFF"/>
                </a:solidFill>
              </a:rPr>
              <a:t> tin: </a:t>
            </a:r>
            <a:r>
              <a:rPr lang="en-US" sz="3033" spc="-245" dirty="0" err="1">
                <a:solidFill>
                  <a:srgbClr val="FFFFFF"/>
                </a:solidFill>
              </a:rPr>
              <a:t>Các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cảm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biến</a:t>
            </a:r>
            <a:endParaRPr lang="en-US" sz="3033" spc="-245" dirty="0">
              <a:solidFill>
                <a:srgbClr val="FFFFFF"/>
              </a:solidFill>
            </a:endParaRPr>
          </a:p>
          <a:p>
            <a:pPr marL="654849" lvl="1" indent="-327424" algn="just">
              <a:lnSpc>
                <a:spcPct val="150000"/>
              </a:lnSpc>
              <a:buFont typeface="Arial"/>
              <a:buChar char="•"/>
            </a:pPr>
            <a:r>
              <a:rPr lang="en-US" sz="3033" spc="-245" dirty="0">
                <a:solidFill>
                  <a:srgbClr val="FFFFFF"/>
                </a:solidFill>
              </a:rPr>
              <a:t>Thành </a:t>
            </a:r>
            <a:r>
              <a:rPr lang="en-US" sz="3033" spc="-245" dirty="0" err="1">
                <a:solidFill>
                  <a:srgbClr val="FFFFFF"/>
                </a:solidFill>
              </a:rPr>
              <a:t>phần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phân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tích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và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báo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hiệu</a:t>
            </a:r>
            <a:r>
              <a:rPr lang="en-US" sz="3033" spc="-245" dirty="0">
                <a:solidFill>
                  <a:srgbClr val="FFFFFF"/>
                </a:solidFill>
              </a:rPr>
              <a:t>: </a:t>
            </a:r>
            <a:r>
              <a:rPr lang="en-US" sz="3033" spc="-245" dirty="0" err="1">
                <a:solidFill>
                  <a:srgbClr val="FFFFFF"/>
                </a:solidFill>
              </a:rPr>
              <a:t>các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mẫu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để</a:t>
            </a:r>
            <a:r>
              <a:rPr lang="en-US" sz="3033" spc="-245" dirty="0">
                <a:solidFill>
                  <a:srgbClr val="FFFFFF"/>
                </a:solidFill>
              </a:rPr>
              <a:t> so </a:t>
            </a:r>
            <a:r>
              <a:rPr lang="en-US" sz="3033" spc="-245" dirty="0" err="1">
                <a:solidFill>
                  <a:srgbClr val="FFFFFF"/>
                </a:solidFill>
              </a:rPr>
              <a:t>sánh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với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thông</a:t>
            </a:r>
            <a:r>
              <a:rPr lang="en-US" sz="3033" spc="-245" dirty="0">
                <a:solidFill>
                  <a:srgbClr val="FFFFFF"/>
                </a:solidFill>
              </a:rPr>
              <a:t> tin </a:t>
            </a:r>
            <a:r>
              <a:rPr lang="en-US" sz="3033" spc="-245" dirty="0" err="1">
                <a:solidFill>
                  <a:srgbClr val="FFFFFF"/>
                </a:solidFill>
              </a:rPr>
              <a:t>thu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được</a:t>
            </a:r>
            <a:r>
              <a:rPr lang="en-US" sz="3033" spc="-245" dirty="0">
                <a:solidFill>
                  <a:srgbClr val="FFFFFF"/>
                </a:solidFill>
              </a:rPr>
              <a:t>.</a:t>
            </a:r>
          </a:p>
          <a:p>
            <a:pPr marL="654849" lvl="1" indent="-327424" algn="just">
              <a:lnSpc>
                <a:spcPct val="150000"/>
              </a:lnSpc>
              <a:buFont typeface="Arial"/>
              <a:buChar char="•"/>
            </a:pPr>
            <a:r>
              <a:rPr lang="en-US" sz="3033" spc="-245" dirty="0">
                <a:solidFill>
                  <a:srgbClr val="FFFFFF"/>
                </a:solidFill>
              </a:rPr>
              <a:t>Thành </a:t>
            </a:r>
            <a:r>
              <a:rPr lang="en-US" sz="3033" spc="-245" dirty="0" err="1">
                <a:solidFill>
                  <a:srgbClr val="FFFFFF"/>
                </a:solidFill>
              </a:rPr>
              <a:t>phần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phản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hồi</a:t>
            </a:r>
            <a:r>
              <a:rPr lang="en-US" sz="3033" spc="-245" dirty="0">
                <a:solidFill>
                  <a:srgbClr val="FFFFFF"/>
                </a:solidFill>
              </a:rPr>
              <a:t>: </a:t>
            </a:r>
            <a:r>
              <a:rPr lang="en-US" sz="3033" spc="-245" dirty="0" err="1">
                <a:solidFill>
                  <a:srgbClr val="FFFFFF"/>
                </a:solidFill>
              </a:rPr>
              <a:t>phản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ứng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khi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gói</a:t>
            </a:r>
            <a:r>
              <a:rPr lang="en-US" sz="3033" spc="-245" dirty="0">
                <a:solidFill>
                  <a:srgbClr val="FFFFFF"/>
                </a:solidFill>
              </a:rPr>
              <a:t> tin </a:t>
            </a:r>
            <a:r>
              <a:rPr lang="en-US" sz="3033" spc="-245" dirty="0" err="1">
                <a:solidFill>
                  <a:srgbClr val="FFFFFF"/>
                </a:solidFill>
              </a:rPr>
              <a:t>được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phát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hiện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ra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là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một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nguy</a:t>
            </a:r>
            <a:r>
              <a:rPr lang="en-US" sz="3033" spc="-245" dirty="0">
                <a:solidFill>
                  <a:srgbClr val="FFFFFF"/>
                </a:solidFill>
              </a:rPr>
              <a:t> </a:t>
            </a:r>
            <a:r>
              <a:rPr lang="en-US" sz="3033" spc="-245" dirty="0" err="1">
                <a:solidFill>
                  <a:srgbClr val="FFFFFF"/>
                </a:solidFill>
              </a:rPr>
              <a:t>cơ</a:t>
            </a:r>
            <a:r>
              <a:rPr lang="en-US" sz="3033" spc="-245" dirty="0">
                <a:solidFill>
                  <a:srgbClr val="FFFFFF"/>
                </a:solidFill>
              </a:rPr>
              <a:t>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3CF6BB3-EA08-116F-EBAF-AFF350C559D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86427" y="32135"/>
            <a:ext cx="10300023" cy="10300023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9808477" y="2650888"/>
            <a:ext cx="7514323" cy="7681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>
                <a:solidFill>
                  <a:srgbClr val="EF90CB"/>
                </a:solidFill>
              </a:rPr>
              <a:t>Quy </a:t>
            </a:r>
            <a:r>
              <a:rPr lang="en-US" sz="2400" dirty="0" err="1">
                <a:solidFill>
                  <a:srgbClr val="EF90CB"/>
                </a:solidFill>
              </a:rPr>
              <a:t>trình</a:t>
            </a:r>
            <a:r>
              <a:rPr lang="en-US" sz="2400" dirty="0">
                <a:solidFill>
                  <a:srgbClr val="EF90CB"/>
                </a:solidFill>
              </a:rPr>
              <a:t> </a:t>
            </a:r>
            <a:r>
              <a:rPr lang="en-US" sz="2400" dirty="0" err="1">
                <a:solidFill>
                  <a:srgbClr val="EF90CB"/>
                </a:solidFill>
              </a:rPr>
              <a:t>chung</a:t>
            </a:r>
            <a:r>
              <a:rPr lang="en-US" sz="2400" dirty="0">
                <a:solidFill>
                  <a:srgbClr val="EF90CB"/>
                </a:solidFill>
              </a:rPr>
              <a:t>:</a:t>
            </a:r>
          </a:p>
          <a:p>
            <a:pPr marL="474345" lvl="1" indent="-237172" algn="just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Máy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chủ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tạo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gói</a:t>
            </a:r>
            <a:r>
              <a:rPr lang="en-US" sz="2400" dirty="0">
                <a:solidFill>
                  <a:srgbClr val="FFFFFF"/>
                </a:solidFill>
              </a:rPr>
              <a:t> tin.</a:t>
            </a:r>
          </a:p>
          <a:p>
            <a:pPr marL="474345" lvl="1" indent="-237172" algn="just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Trước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khi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gói</a:t>
            </a:r>
            <a:r>
              <a:rPr lang="en-US" sz="2400" dirty="0">
                <a:solidFill>
                  <a:srgbClr val="FFFFFF"/>
                </a:solidFill>
              </a:rPr>
              <a:t> tin </a:t>
            </a:r>
            <a:r>
              <a:rPr lang="en-US" sz="2400" dirty="0" err="1">
                <a:solidFill>
                  <a:srgbClr val="FFFFFF"/>
                </a:solidFill>
              </a:rPr>
              <a:t>được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gửi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cảm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biến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đọc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trước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gói</a:t>
            </a:r>
            <a:r>
              <a:rPr lang="en-US" sz="2400" dirty="0">
                <a:solidFill>
                  <a:srgbClr val="FFFFFF"/>
                </a:solidFill>
              </a:rPr>
              <a:t> tin.</a:t>
            </a:r>
          </a:p>
          <a:p>
            <a:pPr marL="474345" lvl="1" indent="-237172" algn="just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Chương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trình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phát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hiện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nằm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bên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trong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cảm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biến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kiểm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tra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các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gói</a:t>
            </a:r>
            <a:r>
              <a:rPr lang="en-US" sz="2400" dirty="0">
                <a:solidFill>
                  <a:srgbClr val="FFFFFF"/>
                </a:solidFill>
              </a:rPr>
              <a:t>. </a:t>
            </a:r>
            <a:r>
              <a:rPr lang="en-US" sz="2400" dirty="0" err="1">
                <a:solidFill>
                  <a:srgbClr val="FFFFFF"/>
                </a:solidFill>
              </a:rPr>
              <a:t>Nếu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có</a:t>
            </a:r>
            <a:r>
              <a:rPr lang="en-US" sz="2400" dirty="0">
                <a:solidFill>
                  <a:srgbClr val="FFFFFF"/>
                </a:solidFill>
              </a:rPr>
              <a:t> vi </a:t>
            </a:r>
            <a:r>
              <a:rPr lang="en-US" sz="2400" dirty="0" err="1">
                <a:solidFill>
                  <a:srgbClr val="FFFFFF"/>
                </a:solidFill>
              </a:rPr>
              <a:t>phạm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ngay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lập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tức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cảnh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báo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tới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điều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khiển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pPr marL="474345" lvl="1" indent="-237172" algn="just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Tại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giao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diện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điều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khiển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nhận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được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cảnh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báo</a:t>
            </a:r>
            <a:r>
              <a:rPr lang="en-US" sz="2400" dirty="0">
                <a:solidFill>
                  <a:srgbClr val="FFFFFF"/>
                </a:solidFill>
              </a:rPr>
              <a:t>, </a:t>
            </a:r>
            <a:r>
              <a:rPr lang="en-US" sz="2400" dirty="0" err="1">
                <a:solidFill>
                  <a:srgbClr val="FFFFFF"/>
                </a:solidFill>
              </a:rPr>
              <a:t>bộ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công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cụ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gửi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thông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báo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tới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các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cá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nhân</a:t>
            </a:r>
            <a:r>
              <a:rPr lang="en-US" sz="2400" dirty="0">
                <a:solidFill>
                  <a:srgbClr val="FFFFFF"/>
                </a:solidFill>
              </a:rPr>
              <a:t> (</a:t>
            </a:r>
            <a:r>
              <a:rPr lang="en-US" sz="2400" dirty="0" err="1">
                <a:solidFill>
                  <a:srgbClr val="FFFFFF"/>
                </a:solidFill>
              </a:rPr>
              <a:t>nhóm</a:t>
            </a:r>
            <a:r>
              <a:rPr lang="en-US" sz="2400" dirty="0">
                <a:solidFill>
                  <a:srgbClr val="FFFFFF"/>
                </a:solidFill>
              </a:rPr>
              <a:t>) </a:t>
            </a:r>
            <a:r>
              <a:rPr lang="en-US" sz="2400" dirty="0" err="1">
                <a:solidFill>
                  <a:srgbClr val="FFFFFF"/>
                </a:solidFill>
              </a:rPr>
              <a:t>có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thẩm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quyền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pPr marL="474345" lvl="1" indent="-237172" algn="just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Cảnh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báo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được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lưu</a:t>
            </a:r>
            <a:r>
              <a:rPr lang="en-US" sz="2400" dirty="0">
                <a:solidFill>
                  <a:srgbClr val="FFFFFF"/>
                </a:solidFill>
              </a:rPr>
              <a:t> log.</a:t>
            </a:r>
          </a:p>
          <a:p>
            <a:pPr marL="474345" lvl="1" indent="-237172" algn="just">
              <a:lnSpc>
                <a:spcPct val="150000"/>
              </a:lnSpc>
              <a:buFont typeface="Arial"/>
              <a:buChar char="•"/>
            </a:pPr>
            <a:r>
              <a:rPr lang="en-US" sz="2400" dirty="0" err="1">
                <a:solidFill>
                  <a:srgbClr val="FFFFFF"/>
                </a:solidFill>
              </a:rPr>
              <a:t>Cảnh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báo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được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đối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chiếu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với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dữ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kiện</a:t>
            </a:r>
            <a:r>
              <a:rPr lang="en-US" sz="2400" dirty="0">
                <a:solidFill>
                  <a:srgbClr val="FFFFFF"/>
                </a:solidFill>
              </a:rPr>
              <a:t> </a:t>
            </a:r>
            <a:r>
              <a:rPr lang="en-US" sz="2400" dirty="0" err="1">
                <a:solidFill>
                  <a:srgbClr val="FFFFFF"/>
                </a:solidFill>
              </a:rPr>
              <a:t>khác</a:t>
            </a:r>
            <a:r>
              <a:rPr lang="en-US" sz="2400" dirty="0">
                <a:solidFill>
                  <a:srgbClr val="FFFFFF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rgbClr val="FFFFFF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27071" y="1535107"/>
            <a:ext cx="15633858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57"/>
              </a:lnSpc>
            </a:pPr>
            <a:r>
              <a:rPr lang="en-US" sz="4631" dirty="0">
                <a:solidFill>
                  <a:srgbClr val="EF90CB"/>
                </a:solidFill>
                <a:latin typeface="+mj-lt"/>
              </a:rPr>
              <a:t>2.2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Kĩ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thuật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phát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hiện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xâm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nhập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dựa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trên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dấu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hiệu</a:t>
            </a:r>
            <a:endParaRPr lang="en-US" sz="463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327071" y="2299538"/>
            <a:ext cx="15208329" cy="18386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1066800" y="3086100"/>
            <a:ext cx="8339279" cy="5516568"/>
          </a:xfrm>
          <a:custGeom>
            <a:avLst/>
            <a:gdLst/>
            <a:ahLst/>
            <a:cxnLst/>
            <a:rect l="l" t="t" r="r" b="b"/>
            <a:pathLst>
              <a:path w="8067864" h="4309150">
                <a:moveTo>
                  <a:pt x="0" y="0"/>
                </a:moveTo>
                <a:lnTo>
                  <a:pt x="8067864" y="0"/>
                </a:lnTo>
                <a:lnTo>
                  <a:pt x="8067864" y="4309150"/>
                </a:lnTo>
                <a:lnTo>
                  <a:pt x="0" y="430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7" r="-202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>
            <a:extLst>
              <a:ext uri="{FF2B5EF4-FFF2-40B4-BE49-F238E27FC236}">
                <a16:creationId xmlns:a16="http://schemas.microsoft.com/office/drawing/2014/main" id="{46B14B91-0858-A586-10D3-63E7FE16176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6897" y="22860"/>
            <a:ext cx="10300023" cy="10300023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287000" y="2793922"/>
            <a:ext cx="6641453" cy="63761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Kỹ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thuật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phát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hiện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xâm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nhập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dựa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vào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dấu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hiệu</a:t>
            </a:r>
            <a:r>
              <a:rPr lang="en-US" sz="2800" dirty="0">
                <a:solidFill>
                  <a:srgbClr val="FFFFFF"/>
                </a:solidFill>
              </a:rPr>
              <a:t> (Signature-based intrusion detection) </a:t>
            </a:r>
            <a:r>
              <a:rPr lang="en-US" sz="2800" dirty="0" err="1">
                <a:solidFill>
                  <a:srgbClr val="FFFFFF"/>
                </a:solidFill>
              </a:rPr>
              <a:t>là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phương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pháp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phát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hiện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các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hành</a:t>
            </a:r>
            <a:r>
              <a:rPr lang="en-US" sz="2800" dirty="0">
                <a:solidFill>
                  <a:srgbClr val="FFFFFF"/>
                </a:solidFill>
              </a:rPr>
              <a:t> vi </a:t>
            </a:r>
            <a:r>
              <a:rPr lang="en-US" sz="2800" dirty="0" err="1">
                <a:solidFill>
                  <a:srgbClr val="FFFFFF"/>
                </a:solidFill>
              </a:rPr>
              <a:t>xâm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nhập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dựa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trên</a:t>
            </a:r>
            <a:r>
              <a:rPr lang="en-US" sz="2800" dirty="0">
                <a:solidFill>
                  <a:srgbClr val="FFFFFF"/>
                </a:solidFill>
              </a:rPr>
              <a:t> so </a:t>
            </a:r>
            <a:r>
              <a:rPr lang="en-US" sz="2800" dirty="0" err="1">
                <a:solidFill>
                  <a:srgbClr val="FFFFFF"/>
                </a:solidFill>
              </a:rPr>
              <a:t>sánh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các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mẫu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lưu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lượng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mạng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hoặc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hoạt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động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hệ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thống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với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cơ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sở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dữ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liệu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chữ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ký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tấn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công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đã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biết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rgbClr val="FFFFFF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434942" y="1201274"/>
            <a:ext cx="15144422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57"/>
              </a:lnSpc>
            </a:pPr>
            <a:r>
              <a:rPr lang="en-US" sz="4631" dirty="0">
                <a:solidFill>
                  <a:srgbClr val="EF90CB"/>
                </a:solidFill>
                <a:latin typeface="+mj-lt"/>
              </a:rPr>
              <a:t>2.2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Kĩ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thuật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phát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hiện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xâm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nhập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dựa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trên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dấu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hiệu</a:t>
            </a:r>
            <a:endParaRPr lang="en-US" sz="463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434942" y="1912973"/>
            <a:ext cx="15144422" cy="6446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6140D31B-31CF-5EE5-A033-199CF86CC9CC}"/>
              </a:ext>
            </a:extLst>
          </p:cNvPr>
          <p:cNvSpPr/>
          <p:nvPr/>
        </p:nvSpPr>
        <p:spPr>
          <a:xfrm>
            <a:off x="1066800" y="3086100"/>
            <a:ext cx="8339279" cy="5516568"/>
          </a:xfrm>
          <a:custGeom>
            <a:avLst/>
            <a:gdLst/>
            <a:ahLst/>
            <a:cxnLst/>
            <a:rect l="l" t="t" r="r" b="b"/>
            <a:pathLst>
              <a:path w="8067864" h="4309150">
                <a:moveTo>
                  <a:pt x="0" y="0"/>
                </a:moveTo>
                <a:lnTo>
                  <a:pt x="8067864" y="0"/>
                </a:lnTo>
                <a:lnTo>
                  <a:pt x="8067864" y="4309150"/>
                </a:lnTo>
                <a:lnTo>
                  <a:pt x="0" y="430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7" r="-202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49724" y="2552700"/>
            <a:ext cx="7137319" cy="7681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400" spc="40" dirty="0" err="1">
                <a:solidFill>
                  <a:srgbClr val="EF90CB"/>
                </a:solidFill>
              </a:rPr>
              <a:t>Cách</a:t>
            </a:r>
            <a:r>
              <a:rPr lang="en-US" sz="2400" spc="40" dirty="0">
                <a:solidFill>
                  <a:srgbClr val="EF90CB"/>
                </a:solidFill>
              </a:rPr>
              <a:t> </a:t>
            </a:r>
            <a:r>
              <a:rPr lang="en-US" sz="2400" spc="40" dirty="0" err="1">
                <a:solidFill>
                  <a:srgbClr val="EF90CB"/>
                </a:solidFill>
              </a:rPr>
              <a:t>thức</a:t>
            </a:r>
            <a:r>
              <a:rPr lang="en-US" sz="2400" spc="40" dirty="0">
                <a:solidFill>
                  <a:srgbClr val="EF90CB"/>
                </a:solidFill>
              </a:rPr>
              <a:t> </a:t>
            </a:r>
            <a:r>
              <a:rPr lang="en-US" sz="2400" spc="40" dirty="0" err="1">
                <a:solidFill>
                  <a:srgbClr val="EF90CB"/>
                </a:solidFill>
              </a:rPr>
              <a:t>hoạt</a:t>
            </a:r>
            <a:r>
              <a:rPr lang="en-US" sz="2400" spc="40" dirty="0">
                <a:solidFill>
                  <a:srgbClr val="EF90CB"/>
                </a:solidFill>
              </a:rPr>
              <a:t> </a:t>
            </a:r>
            <a:r>
              <a:rPr lang="en-US" sz="2400" spc="40" dirty="0" err="1">
                <a:solidFill>
                  <a:srgbClr val="EF90CB"/>
                </a:solidFill>
              </a:rPr>
              <a:t>động</a:t>
            </a:r>
            <a:r>
              <a:rPr lang="en-US" sz="2400" spc="40" dirty="0">
                <a:solidFill>
                  <a:srgbClr val="EF90CB"/>
                </a:solidFill>
              </a:rPr>
              <a:t>:</a:t>
            </a:r>
          </a:p>
          <a:p>
            <a:pPr marL="463465" lvl="1" indent="-231732" algn="just">
              <a:lnSpc>
                <a:spcPct val="150000"/>
              </a:lnSpc>
              <a:buFont typeface="Arial"/>
              <a:buChar char="•"/>
            </a:pPr>
            <a:r>
              <a:rPr lang="en-US" sz="2400" spc="40" dirty="0">
                <a:solidFill>
                  <a:srgbClr val="FFFFFF"/>
                </a:solidFill>
              </a:rPr>
              <a:t>Thu </a:t>
            </a:r>
            <a:r>
              <a:rPr lang="en-US" sz="2400" spc="40" dirty="0" err="1">
                <a:solidFill>
                  <a:srgbClr val="FFFFFF"/>
                </a:solidFill>
              </a:rPr>
              <a:t>thập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dữ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liệu</a:t>
            </a:r>
            <a:r>
              <a:rPr lang="en-US" sz="2400" spc="40" dirty="0">
                <a:solidFill>
                  <a:srgbClr val="FFFFFF"/>
                </a:solidFill>
              </a:rPr>
              <a:t>: </a:t>
            </a:r>
            <a:r>
              <a:rPr lang="en-US" sz="2400" spc="40" dirty="0" err="1">
                <a:solidFill>
                  <a:srgbClr val="FFFFFF"/>
                </a:solidFill>
              </a:rPr>
              <a:t>Hệ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thống</a:t>
            </a:r>
            <a:r>
              <a:rPr lang="en-US" sz="2400" spc="40" dirty="0">
                <a:solidFill>
                  <a:srgbClr val="FFFFFF"/>
                </a:solidFill>
              </a:rPr>
              <a:t> IDS </a:t>
            </a:r>
            <a:r>
              <a:rPr lang="en-US" sz="2400" spc="40" dirty="0" err="1">
                <a:solidFill>
                  <a:srgbClr val="FFFFFF"/>
                </a:solidFill>
              </a:rPr>
              <a:t>thu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thập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thông</a:t>
            </a:r>
            <a:r>
              <a:rPr lang="en-US" sz="2400" spc="40" dirty="0">
                <a:solidFill>
                  <a:srgbClr val="FFFFFF"/>
                </a:solidFill>
              </a:rPr>
              <a:t> tin </a:t>
            </a:r>
            <a:r>
              <a:rPr lang="en-US" sz="2400" spc="40" dirty="0" err="1">
                <a:solidFill>
                  <a:srgbClr val="FFFFFF"/>
                </a:solidFill>
              </a:rPr>
              <a:t>về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lưu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lượng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mạng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hoặc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hoạt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động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hệ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thống</a:t>
            </a:r>
            <a:r>
              <a:rPr lang="en-US" sz="2400" spc="40" dirty="0">
                <a:solidFill>
                  <a:srgbClr val="FFFFFF"/>
                </a:solidFill>
              </a:rPr>
              <a:t>.</a:t>
            </a:r>
          </a:p>
          <a:p>
            <a:pPr marL="463465" lvl="1" indent="-231732" algn="just">
              <a:lnSpc>
                <a:spcPct val="150000"/>
              </a:lnSpc>
              <a:buFont typeface="Arial"/>
              <a:buChar char="•"/>
            </a:pPr>
            <a:r>
              <a:rPr lang="en-US" sz="2400" spc="40" dirty="0" err="1">
                <a:solidFill>
                  <a:srgbClr val="FFFFFF"/>
                </a:solidFill>
              </a:rPr>
              <a:t>Phân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tích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dữ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liệu</a:t>
            </a:r>
            <a:r>
              <a:rPr lang="en-US" sz="2400" spc="40" dirty="0">
                <a:solidFill>
                  <a:srgbClr val="FFFFFF"/>
                </a:solidFill>
              </a:rPr>
              <a:t>: </a:t>
            </a:r>
            <a:r>
              <a:rPr lang="en-US" sz="2400" spc="40" dirty="0" err="1">
                <a:solidFill>
                  <a:srgbClr val="FFFFFF"/>
                </a:solidFill>
              </a:rPr>
              <a:t>Dữ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liệu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thu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thập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được</a:t>
            </a:r>
            <a:r>
              <a:rPr lang="en-US" sz="2400" spc="40" dirty="0">
                <a:solidFill>
                  <a:srgbClr val="FFFFFF"/>
                </a:solidFill>
              </a:rPr>
              <a:t> so </a:t>
            </a:r>
            <a:r>
              <a:rPr lang="en-US" sz="2400" spc="40" dirty="0" err="1">
                <a:solidFill>
                  <a:srgbClr val="FFFFFF"/>
                </a:solidFill>
              </a:rPr>
              <a:t>sánh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với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cơ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sở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dữ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liệu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chữ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ký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tấn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công</a:t>
            </a:r>
            <a:r>
              <a:rPr lang="en-US" sz="2400" spc="40" dirty="0">
                <a:solidFill>
                  <a:srgbClr val="FFFFFF"/>
                </a:solidFill>
              </a:rPr>
              <a:t>.</a:t>
            </a:r>
          </a:p>
          <a:p>
            <a:pPr marL="463465" lvl="1" indent="-231732" algn="just">
              <a:lnSpc>
                <a:spcPct val="150000"/>
              </a:lnSpc>
              <a:buFont typeface="Arial"/>
              <a:buChar char="•"/>
            </a:pPr>
            <a:r>
              <a:rPr lang="en-US" sz="2400" spc="40" dirty="0" err="1">
                <a:solidFill>
                  <a:srgbClr val="FFFFFF"/>
                </a:solidFill>
              </a:rPr>
              <a:t>Phát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hiện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xâm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nhập</a:t>
            </a:r>
            <a:r>
              <a:rPr lang="en-US" sz="2400" spc="40" dirty="0">
                <a:solidFill>
                  <a:srgbClr val="FFFFFF"/>
                </a:solidFill>
              </a:rPr>
              <a:t>: </a:t>
            </a:r>
            <a:r>
              <a:rPr lang="en-US" sz="2400" spc="40" dirty="0" err="1">
                <a:solidFill>
                  <a:srgbClr val="FFFFFF"/>
                </a:solidFill>
              </a:rPr>
              <a:t>Nếu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có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sự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khớp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với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một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chữ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ký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trong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cơ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sở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dữ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liệu</a:t>
            </a:r>
            <a:r>
              <a:rPr lang="en-US" sz="2400" spc="40" dirty="0">
                <a:solidFill>
                  <a:srgbClr val="FFFFFF"/>
                </a:solidFill>
              </a:rPr>
              <a:t>, </a:t>
            </a:r>
            <a:r>
              <a:rPr lang="en-US" sz="2400" spc="40" dirty="0" err="1">
                <a:solidFill>
                  <a:srgbClr val="FFFFFF"/>
                </a:solidFill>
              </a:rPr>
              <a:t>hệ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thống</a:t>
            </a:r>
            <a:r>
              <a:rPr lang="en-US" sz="2400" spc="40" dirty="0">
                <a:solidFill>
                  <a:srgbClr val="FFFFFF"/>
                </a:solidFill>
              </a:rPr>
              <a:t> IDS </a:t>
            </a:r>
            <a:r>
              <a:rPr lang="en-US" sz="2400" spc="40" dirty="0" err="1">
                <a:solidFill>
                  <a:srgbClr val="FFFFFF"/>
                </a:solidFill>
              </a:rPr>
              <a:t>sẽ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tạo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cảnh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báo</a:t>
            </a:r>
            <a:r>
              <a:rPr lang="en-US" sz="2400" spc="40" dirty="0">
                <a:solidFill>
                  <a:srgbClr val="FFFFFF"/>
                </a:solidFill>
              </a:rPr>
              <a:t>.</a:t>
            </a:r>
          </a:p>
          <a:p>
            <a:pPr marL="463465" lvl="1" indent="-231732" algn="just">
              <a:lnSpc>
                <a:spcPct val="150000"/>
              </a:lnSpc>
              <a:buFont typeface="Arial"/>
              <a:buChar char="•"/>
            </a:pPr>
            <a:r>
              <a:rPr lang="en-US" sz="2400" spc="40" dirty="0" err="1">
                <a:solidFill>
                  <a:srgbClr val="FFFFFF"/>
                </a:solidFill>
              </a:rPr>
              <a:t>Phản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ứng</a:t>
            </a:r>
            <a:r>
              <a:rPr lang="en-US" sz="2400" spc="40" dirty="0">
                <a:solidFill>
                  <a:srgbClr val="FFFFFF"/>
                </a:solidFill>
              </a:rPr>
              <a:t>: </a:t>
            </a:r>
            <a:r>
              <a:rPr lang="en-US" sz="2400" spc="40" dirty="0" err="1">
                <a:solidFill>
                  <a:srgbClr val="FFFFFF"/>
                </a:solidFill>
              </a:rPr>
              <a:t>Quản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trị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viên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sẽ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nhận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cảnh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báo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và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thực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hiện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các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biện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pháp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phản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ứng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phù</a:t>
            </a:r>
            <a:r>
              <a:rPr lang="en-US" sz="2400" spc="40" dirty="0">
                <a:solidFill>
                  <a:srgbClr val="FFFFFF"/>
                </a:solidFill>
              </a:rPr>
              <a:t> </a:t>
            </a:r>
            <a:r>
              <a:rPr lang="en-US" sz="2400" spc="40" dirty="0" err="1">
                <a:solidFill>
                  <a:srgbClr val="FFFFFF"/>
                </a:solidFill>
              </a:rPr>
              <a:t>hợp</a:t>
            </a:r>
            <a:r>
              <a:rPr lang="en-US" sz="2400" spc="40" dirty="0">
                <a:solidFill>
                  <a:srgbClr val="FFFFFF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400" spc="40" dirty="0">
              <a:solidFill>
                <a:srgbClr val="FFFFFF"/>
              </a:solidFill>
            </a:endParaRPr>
          </a:p>
        </p:txBody>
      </p:sp>
      <p:pic>
        <p:nvPicPr>
          <p:cNvPr id="9" name="Picture 7">
            <a:extLst>
              <a:ext uri="{FF2B5EF4-FFF2-40B4-BE49-F238E27FC236}">
                <a16:creationId xmlns:a16="http://schemas.microsoft.com/office/drawing/2014/main" id="{A7397346-27C1-3DF1-1174-0CF7C6E6C6B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-25400" y="35287"/>
            <a:ext cx="10300023" cy="10300023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434942" y="1201274"/>
            <a:ext cx="15176658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57"/>
              </a:lnSpc>
            </a:pPr>
            <a:r>
              <a:rPr lang="en-US" sz="4631" dirty="0">
                <a:solidFill>
                  <a:srgbClr val="EF90CB"/>
                </a:solidFill>
                <a:latin typeface="+mj-lt"/>
              </a:rPr>
              <a:t>2.2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Kĩ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thuật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phát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hiện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xâm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nhập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dựa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trên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dấu</a:t>
            </a:r>
            <a:r>
              <a:rPr lang="en-US" sz="46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4631" dirty="0" err="1">
                <a:solidFill>
                  <a:srgbClr val="FFFFFF"/>
                </a:solidFill>
                <a:latin typeface="+mj-lt"/>
              </a:rPr>
              <a:t>hiệu</a:t>
            </a:r>
            <a:endParaRPr lang="en-US" sz="4631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434942" y="2057400"/>
            <a:ext cx="15176658" cy="3810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Freeform 6">
            <a:extLst>
              <a:ext uri="{FF2B5EF4-FFF2-40B4-BE49-F238E27FC236}">
                <a16:creationId xmlns:a16="http://schemas.microsoft.com/office/drawing/2014/main" id="{34CBD2C0-65C0-5F04-90C9-2A0D4BFF0404}"/>
              </a:ext>
            </a:extLst>
          </p:cNvPr>
          <p:cNvSpPr/>
          <p:nvPr/>
        </p:nvSpPr>
        <p:spPr>
          <a:xfrm>
            <a:off x="1066800" y="3086100"/>
            <a:ext cx="8339279" cy="5516568"/>
          </a:xfrm>
          <a:custGeom>
            <a:avLst/>
            <a:gdLst/>
            <a:ahLst/>
            <a:cxnLst/>
            <a:rect l="l" t="t" r="r" b="b"/>
            <a:pathLst>
              <a:path w="8067864" h="4309150">
                <a:moveTo>
                  <a:pt x="0" y="0"/>
                </a:moveTo>
                <a:lnTo>
                  <a:pt x="8067864" y="0"/>
                </a:lnTo>
                <a:lnTo>
                  <a:pt x="8067864" y="4309150"/>
                </a:lnTo>
                <a:lnTo>
                  <a:pt x="0" y="43091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27" r="-2027"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6897" y="22860"/>
            <a:ext cx="10300023" cy="10300023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0481840" y="3228570"/>
            <a:ext cx="6772380" cy="50835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rgbClr val="FFFFFF"/>
                </a:solidFill>
              </a:rPr>
              <a:t>Kỹ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thuật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phát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hiện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xâm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nhập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dựa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vào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bất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thường</a:t>
            </a:r>
            <a:r>
              <a:rPr lang="en-US" sz="2800" dirty="0">
                <a:solidFill>
                  <a:srgbClr val="FFFFFF"/>
                </a:solidFill>
              </a:rPr>
              <a:t> (Anomaly-based intrusion detection) </a:t>
            </a:r>
            <a:r>
              <a:rPr lang="en-US" sz="2800" dirty="0" err="1">
                <a:solidFill>
                  <a:srgbClr val="FFFFFF"/>
                </a:solidFill>
              </a:rPr>
              <a:t>là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phương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pháp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phát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hiện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các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hành</a:t>
            </a:r>
            <a:r>
              <a:rPr lang="en-US" sz="2800" dirty="0">
                <a:solidFill>
                  <a:srgbClr val="FFFFFF"/>
                </a:solidFill>
              </a:rPr>
              <a:t> vi </a:t>
            </a:r>
            <a:r>
              <a:rPr lang="en-US" sz="2800" dirty="0" err="1">
                <a:solidFill>
                  <a:srgbClr val="FFFFFF"/>
                </a:solidFill>
              </a:rPr>
              <a:t>xâm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nhập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dựa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trên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phân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tích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các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mẫu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bất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thường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trong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lưu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lượng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mạng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hoặc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hoạt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động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hệ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thống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990600" y="1192946"/>
            <a:ext cx="15824358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57"/>
              </a:lnSpc>
            </a:pPr>
            <a:r>
              <a:rPr lang="en-US" sz="4400" dirty="0">
                <a:solidFill>
                  <a:srgbClr val="EF90CB"/>
                </a:solidFill>
              </a:rPr>
              <a:t>2.3 </a:t>
            </a:r>
            <a:r>
              <a:rPr lang="en-US" sz="4400" dirty="0" err="1">
                <a:solidFill>
                  <a:srgbClr val="FFFFFF"/>
                </a:solidFill>
              </a:rPr>
              <a:t>Kĩ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thuật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phát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hiện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xâm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nhập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dựa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vào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bất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thường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434942" y="1901171"/>
            <a:ext cx="14795658" cy="9401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8" name="Picture 7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1788E8FD-C5C4-1DF3-376B-BD0A8B2FE7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0" y="3032372"/>
            <a:ext cx="8907896" cy="515725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>
            <a:extLst>
              <a:ext uri="{FF2B5EF4-FFF2-40B4-BE49-F238E27FC236}">
                <a16:creationId xmlns:a16="http://schemas.microsoft.com/office/drawing/2014/main" id="{D81374A2-CCCD-B129-EF28-A47D18EEF46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86897" y="22860"/>
            <a:ext cx="10300023" cy="10300023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11220" y="2583967"/>
            <a:ext cx="6925560" cy="724012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4025"/>
              </a:lnSpc>
            </a:pP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EF90CB"/>
                </a:solidFill>
              </a:rPr>
              <a:t>Cách</a:t>
            </a:r>
            <a:r>
              <a:rPr lang="en-US" sz="2400" spc="41" dirty="0">
                <a:solidFill>
                  <a:srgbClr val="EF90CB"/>
                </a:solidFill>
              </a:rPr>
              <a:t> </a:t>
            </a:r>
            <a:r>
              <a:rPr lang="en-US" sz="2400" spc="41" dirty="0" err="1">
                <a:solidFill>
                  <a:srgbClr val="EF90CB"/>
                </a:solidFill>
              </a:rPr>
              <a:t>thức</a:t>
            </a:r>
            <a:r>
              <a:rPr lang="en-US" sz="2400" spc="41" dirty="0">
                <a:solidFill>
                  <a:srgbClr val="EF90CB"/>
                </a:solidFill>
              </a:rPr>
              <a:t> </a:t>
            </a:r>
            <a:r>
              <a:rPr lang="en-US" sz="2400" spc="41" dirty="0" err="1">
                <a:solidFill>
                  <a:srgbClr val="EF90CB"/>
                </a:solidFill>
              </a:rPr>
              <a:t>hoạt</a:t>
            </a:r>
            <a:r>
              <a:rPr lang="en-US" sz="2400" spc="41" dirty="0">
                <a:solidFill>
                  <a:srgbClr val="EF90CB"/>
                </a:solidFill>
              </a:rPr>
              <a:t> </a:t>
            </a:r>
            <a:r>
              <a:rPr lang="en-US" sz="2400" spc="41" dirty="0" err="1">
                <a:solidFill>
                  <a:srgbClr val="EF90CB"/>
                </a:solidFill>
              </a:rPr>
              <a:t>động</a:t>
            </a:r>
            <a:r>
              <a:rPr lang="en-US" sz="2400" spc="41" dirty="0">
                <a:solidFill>
                  <a:srgbClr val="EF90CB"/>
                </a:solidFill>
              </a:rPr>
              <a:t>:</a:t>
            </a:r>
          </a:p>
          <a:p>
            <a:pPr marL="469756" lvl="1" indent="-234878" algn="just">
              <a:lnSpc>
                <a:spcPct val="150000"/>
              </a:lnSpc>
              <a:buFont typeface="Arial"/>
              <a:buChar char="•"/>
            </a:pPr>
            <a:r>
              <a:rPr lang="en-US" sz="2400" spc="41" dirty="0">
                <a:solidFill>
                  <a:srgbClr val="FFFFFF"/>
                </a:solidFill>
              </a:rPr>
              <a:t>Thu </a:t>
            </a:r>
            <a:r>
              <a:rPr lang="en-US" sz="2400" spc="41" dirty="0" err="1">
                <a:solidFill>
                  <a:srgbClr val="FFFFFF"/>
                </a:solidFill>
              </a:rPr>
              <a:t>thập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dữ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liệu</a:t>
            </a:r>
            <a:r>
              <a:rPr lang="en-US" sz="2400" spc="41" dirty="0">
                <a:solidFill>
                  <a:srgbClr val="FFFFFF"/>
                </a:solidFill>
              </a:rPr>
              <a:t>: </a:t>
            </a:r>
            <a:r>
              <a:rPr lang="en-US" sz="2400" spc="41" dirty="0" err="1">
                <a:solidFill>
                  <a:srgbClr val="FFFFFF"/>
                </a:solidFill>
              </a:rPr>
              <a:t>Hệ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thống</a:t>
            </a:r>
            <a:r>
              <a:rPr lang="en-US" sz="2400" spc="41" dirty="0">
                <a:solidFill>
                  <a:srgbClr val="FFFFFF"/>
                </a:solidFill>
              </a:rPr>
              <a:t> IDS </a:t>
            </a:r>
            <a:r>
              <a:rPr lang="en-US" sz="2400" spc="41" dirty="0" err="1">
                <a:solidFill>
                  <a:srgbClr val="FFFFFF"/>
                </a:solidFill>
              </a:rPr>
              <a:t>thu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thập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thông</a:t>
            </a:r>
            <a:r>
              <a:rPr lang="en-US" sz="2400" spc="41" dirty="0">
                <a:solidFill>
                  <a:srgbClr val="FFFFFF"/>
                </a:solidFill>
              </a:rPr>
              <a:t> tin </a:t>
            </a:r>
            <a:r>
              <a:rPr lang="en-US" sz="2400" spc="41" dirty="0" err="1">
                <a:solidFill>
                  <a:srgbClr val="FFFFFF"/>
                </a:solidFill>
              </a:rPr>
              <a:t>về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lưu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lượng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mạng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hoặc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hoạt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động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hệ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thống</a:t>
            </a:r>
            <a:r>
              <a:rPr lang="en-US" sz="2400" spc="41" dirty="0">
                <a:solidFill>
                  <a:srgbClr val="FFFFFF"/>
                </a:solidFill>
              </a:rPr>
              <a:t>.</a:t>
            </a:r>
          </a:p>
          <a:p>
            <a:pPr marL="469756" lvl="1" indent="-234878">
              <a:lnSpc>
                <a:spcPts val="4025"/>
              </a:lnSpc>
              <a:buFont typeface="Arial"/>
              <a:buChar char="•"/>
            </a:pPr>
            <a:r>
              <a:rPr lang="en-US" sz="2400" spc="41" dirty="0" err="1">
                <a:solidFill>
                  <a:srgbClr val="FFFFFF"/>
                </a:solidFill>
              </a:rPr>
              <a:t>Phân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tích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dữ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liệu</a:t>
            </a:r>
            <a:r>
              <a:rPr lang="en-US" sz="2400" spc="41" dirty="0">
                <a:solidFill>
                  <a:srgbClr val="FFFFFF"/>
                </a:solidFill>
              </a:rPr>
              <a:t>: </a:t>
            </a:r>
            <a:r>
              <a:rPr lang="en-US" sz="2400" spc="41" dirty="0" err="1">
                <a:solidFill>
                  <a:srgbClr val="FFFFFF"/>
                </a:solidFill>
              </a:rPr>
              <a:t>Dữ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liệu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thu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thập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được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phân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tích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để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xác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định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các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mẫu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bất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thường</a:t>
            </a:r>
            <a:r>
              <a:rPr lang="en-US" sz="2400" spc="41" dirty="0">
                <a:solidFill>
                  <a:srgbClr val="FFFFFF"/>
                </a:solidFill>
              </a:rPr>
              <a:t>.</a:t>
            </a:r>
          </a:p>
          <a:p>
            <a:pPr marL="469756" lvl="1" indent="-234878">
              <a:lnSpc>
                <a:spcPts val="4025"/>
              </a:lnSpc>
              <a:buFont typeface="Arial"/>
              <a:buChar char="•"/>
            </a:pPr>
            <a:r>
              <a:rPr lang="en-US" sz="2400" spc="41" dirty="0" err="1">
                <a:solidFill>
                  <a:srgbClr val="FFFFFF"/>
                </a:solidFill>
              </a:rPr>
              <a:t>Phát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hiện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xâm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nhập</a:t>
            </a:r>
            <a:r>
              <a:rPr lang="en-US" sz="2400" spc="41" dirty="0">
                <a:solidFill>
                  <a:srgbClr val="FFFFFF"/>
                </a:solidFill>
              </a:rPr>
              <a:t>: </a:t>
            </a:r>
            <a:r>
              <a:rPr lang="en-US" sz="2400" spc="41" dirty="0" err="1">
                <a:solidFill>
                  <a:srgbClr val="FFFFFF"/>
                </a:solidFill>
              </a:rPr>
              <a:t>Nếu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có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mẫu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bất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thường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được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phát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hiện</a:t>
            </a:r>
            <a:r>
              <a:rPr lang="en-US" sz="2400" spc="41" dirty="0">
                <a:solidFill>
                  <a:srgbClr val="FFFFFF"/>
                </a:solidFill>
              </a:rPr>
              <a:t>, </a:t>
            </a:r>
            <a:r>
              <a:rPr lang="en-US" sz="2400" spc="41" dirty="0" err="1">
                <a:solidFill>
                  <a:srgbClr val="FFFFFF"/>
                </a:solidFill>
              </a:rPr>
              <a:t>hệ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thống</a:t>
            </a:r>
            <a:r>
              <a:rPr lang="en-US" sz="2400" spc="41" dirty="0">
                <a:solidFill>
                  <a:srgbClr val="FFFFFF"/>
                </a:solidFill>
              </a:rPr>
              <a:t> IDS </a:t>
            </a:r>
            <a:r>
              <a:rPr lang="en-US" sz="2400" spc="41" dirty="0" err="1">
                <a:solidFill>
                  <a:srgbClr val="FFFFFF"/>
                </a:solidFill>
              </a:rPr>
              <a:t>sẽ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tạo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cảnh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báo</a:t>
            </a:r>
            <a:r>
              <a:rPr lang="en-US" sz="2400" spc="41" dirty="0">
                <a:solidFill>
                  <a:srgbClr val="FFFFFF"/>
                </a:solidFill>
              </a:rPr>
              <a:t>.</a:t>
            </a:r>
          </a:p>
          <a:p>
            <a:pPr marL="469756" lvl="1" indent="-234878">
              <a:lnSpc>
                <a:spcPts val="4025"/>
              </a:lnSpc>
              <a:buFont typeface="Arial"/>
              <a:buChar char="•"/>
            </a:pPr>
            <a:r>
              <a:rPr lang="en-US" sz="2400" spc="41" dirty="0" err="1">
                <a:solidFill>
                  <a:srgbClr val="FFFFFF"/>
                </a:solidFill>
              </a:rPr>
              <a:t>Phản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ứng</a:t>
            </a:r>
            <a:r>
              <a:rPr lang="en-US" sz="2400" spc="41" dirty="0">
                <a:solidFill>
                  <a:srgbClr val="FFFFFF"/>
                </a:solidFill>
              </a:rPr>
              <a:t>: </a:t>
            </a:r>
            <a:r>
              <a:rPr lang="en-US" sz="2400" spc="41" dirty="0" err="1">
                <a:solidFill>
                  <a:srgbClr val="FFFFFF"/>
                </a:solidFill>
              </a:rPr>
              <a:t>Quản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trị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viên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sẽ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nhận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cảnh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báo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và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thực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hiện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các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biện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pháp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phản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ứng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phù</a:t>
            </a:r>
            <a:r>
              <a:rPr lang="en-US" sz="2400" spc="41" dirty="0">
                <a:solidFill>
                  <a:srgbClr val="FFFFFF"/>
                </a:solidFill>
              </a:rPr>
              <a:t> </a:t>
            </a:r>
            <a:r>
              <a:rPr lang="en-US" sz="2400" spc="41" dirty="0" err="1">
                <a:solidFill>
                  <a:srgbClr val="FFFFFF"/>
                </a:solidFill>
              </a:rPr>
              <a:t>hợp</a:t>
            </a:r>
            <a:r>
              <a:rPr lang="en-US" sz="2400" spc="41" dirty="0">
                <a:solidFill>
                  <a:srgbClr val="FFFFFF"/>
                </a:solidFill>
              </a:rPr>
              <a:t>.</a:t>
            </a:r>
          </a:p>
          <a:p>
            <a:pPr algn="l">
              <a:lnSpc>
                <a:spcPts val="4025"/>
              </a:lnSpc>
            </a:pPr>
            <a:endParaRPr lang="en-US" sz="2400" spc="41" dirty="0">
              <a:solidFill>
                <a:srgbClr val="FFFFFF"/>
              </a:solidFill>
            </a:endParaRPr>
          </a:p>
        </p:txBody>
      </p:sp>
      <p:sp>
        <p:nvSpPr>
          <p:cNvPr id="7" name="TextBox 3">
            <a:extLst>
              <a:ext uri="{FF2B5EF4-FFF2-40B4-BE49-F238E27FC236}">
                <a16:creationId xmlns:a16="http://schemas.microsoft.com/office/drawing/2014/main" id="{EE4BD49C-0B72-B288-09B4-B7879701A393}"/>
              </a:ext>
            </a:extLst>
          </p:cNvPr>
          <p:cNvSpPr txBox="1"/>
          <p:nvPr/>
        </p:nvSpPr>
        <p:spPr>
          <a:xfrm>
            <a:off x="990600" y="1343667"/>
            <a:ext cx="15824358" cy="66172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57"/>
              </a:lnSpc>
            </a:pPr>
            <a:r>
              <a:rPr lang="en-US" sz="4400" dirty="0">
                <a:solidFill>
                  <a:srgbClr val="EF90CB"/>
                </a:solidFill>
              </a:rPr>
              <a:t>2.3 </a:t>
            </a:r>
            <a:r>
              <a:rPr lang="en-US" sz="4400" dirty="0" err="1">
                <a:solidFill>
                  <a:srgbClr val="FFFFFF"/>
                </a:solidFill>
              </a:rPr>
              <a:t>Kĩ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thuật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phát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hiện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xâm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nhập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dựa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vào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bất</a:t>
            </a:r>
            <a:r>
              <a:rPr lang="en-US" sz="4400" dirty="0">
                <a:solidFill>
                  <a:srgbClr val="FFFFFF"/>
                </a:solidFill>
              </a:rPr>
              <a:t> </a:t>
            </a:r>
            <a:r>
              <a:rPr lang="en-US" sz="4400" dirty="0" err="1">
                <a:solidFill>
                  <a:srgbClr val="FFFFFF"/>
                </a:solidFill>
              </a:rPr>
              <a:t>thường</a:t>
            </a:r>
            <a:endParaRPr lang="en-US" sz="4400" dirty="0">
              <a:solidFill>
                <a:srgbClr val="FFFFFF"/>
              </a:solidFill>
            </a:endParaRPr>
          </a:p>
        </p:txBody>
      </p:sp>
      <p:sp>
        <p:nvSpPr>
          <p:cNvPr id="8" name="AutoShape 4">
            <a:extLst>
              <a:ext uri="{FF2B5EF4-FFF2-40B4-BE49-F238E27FC236}">
                <a16:creationId xmlns:a16="http://schemas.microsoft.com/office/drawing/2014/main" id="{A9D52532-F4FD-BF17-DC4A-60746A7A1811}"/>
              </a:ext>
            </a:extLst>
          </p:cNvPr>
          <p:cNvSpPr/>
          <p:nvPr/>
        </p:nvSpPr>
        <p:spPr>
          <a:xfrm flipV="1">
            <a:off x="1434942" y="2051892"/>
            <a:ext cx="14795658" cy="9401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11" name="Picture 10" descr="A diagram of a computer network&#10;&#10;Description automatically generated">
            <a:extLst>
              <a:ext uri="{FF2B5EF4-FFF2-40B4-BE49-F238E27FC236}">
                <a16:creationId xmlns:a16="http://schemas.microsoft.com/office/drawing/2014/main" id="{C7D739DB-7250-7EC9-8A7F-2C889A3358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960" y="3077849"/>
            <a:ext cx="8907896" cy="515725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85397">
            <a:off x="7881079" y="1019763"/>
            <a:ext cx="2525842" cy="2603961"/>
          </a:xfrm>
          <a:custGeom>
            <a:avLst/>
            <a:gdLst/>
            <a:ahLst/>
            <a:cxnLst/>
            <a:rect l="l" t="t" r="r" b="b"/>
            <a:pathLst>
              <a:path w="2525842" h="2603961">
                <a:moveTo>
                  <a:pt x="0" y="0"/>
                </a:moveTo>
                <a:lnTo>
                  <a:pt x="2525842" y="0"/>
                </a:lnTo>
                <a:lnTo>
                  <a:pt x="2525842" y="2603961"/>
                </a:lnTo>
                <a:lnTo>
                  <a:pt x="0" y="2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4222" flipH="1">
            <a:off x="7629657" y="6716422"/>
            <a:ext cx="3028686" cy="2513809"/>
          </a:xfrm>
          <a:custGeom>
            <a:avLst/>
            <a:gdLst/>
            <a:ahLst/>
            <a:cxnLst/>
            <a:rect l="l" t="t" r="r" b="b"/>
            <a:pathLst>
              <a:path w="3028686" h="2513809">
                <a:moveTo>
                  <a:pt x="3028686" y="0"/>
                </a:moveTo>
                <a:lnTo>
                  <a:pt x="0" y="0"/>
                </a:lnTo>
                <a:lnTo>
                  <a:pt x="0" y="2513810"/>
                </a:lnTo>
                <a:lnTo>
                  <a:pt x="3028686" y="2513810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55097" y="4219575"/>
            <a:ext cx="13298943" cy="18383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6000" dirty="0">
                <a:solidFill>
                  <a:srgbClr val="EF90CB"/>
                </a:solidFill>
                <a:latin typeface="+mj-lt"/>
              </a:rPr>
              <a:t>3-</a:t>
            </a:r>
            <a:r>
              <a:rPr lang="en-US" sz="6000" dirty="0">
                <a:solidFill>
                  <a:srgbClr val="FFFFFF"/>
                </a:solidFill>
                <a:latin typeface="+mj-lt"/>
              </a:rPr>
              <a:t>Làm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thế</a:t>
            </a:r>
            <a:r>
              <a:rPr lang="en-US" sz="6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nào</a:t>
            </a:r>
            <a:r>
              <a:rPr lang="en-US" sz="6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để</a:t>
            </a:r>
            <a:r>
              <a:rPr lang="en-US" sz="6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bỏ</a:t>
            </a:r>
            <a:r>
              <a:rPr lang="en-US" sz="6000" dirty="0">
                <a:solidFill>
                  <a:srgbClr val="FFFFFF"/>
                </a:solidFill>
                <a:latin typeface="+mj-lt"/>
              </a:rPr>
              <a:t> qua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sự</a:t>
            </a:r>
            <a:r>
              <a:rPr lang="en-US" sz="6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kiểm</a:t>
            </a:r>
            <a:r>
              <a:rPr lang="en-US" sz="6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tra</a:t>
            </a:r>
            <a:r>
              <a:rPr lang="en-US" sz="6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+mj-lt"/>
              </a:rPr>
              <a:t>của</a:t>
            </a:r>
            <a:r>
              <a:rPr lang="en-US" sz="6000" dirty="0">
                <a:solidFill>
                  <a:srgbClr val="FFFFFF"/>
                </a:solidFill>
                <a:latin typeface="+mj-lt"/>
              </a:rPr>
              <a:t> IDS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-1942884" y="5289671"/>
            <a:ext cx="7937259" cy="79372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0592821">
            <a:off x="-2939929" y="-1581060"/>
            <a:ext cx="7937259" cy="79372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24842" y="5143500"/>
            <a:ext cx="7937259" cy="79372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253022">
            <a:off x="13020059" y="-1646886"/>
            <a:ext cx="7937259" cy="7937259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999"/>
          </a:blip>
          <a:srcRect/>
          <a:stretch>
            <a:fillRect/>
          </a:stretch>
        </p:blipFill>
        <p:spPr>
          <a:xfrm>
            <a:off x="5344709" y="1028700"/>
            <a:ext cx="8229600" cy="82296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936309" y="2975367"/>
            <a:ext cx="14415382" cy="774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968" lvl="1" indent="-281484" algn="just">
              <a:lnSpc>
                <a:spcPct val="150000"/>
              </a:lnSpc>
              <a:buFont typeface="Arial"/>
              <a:buChar char="•"/>
            </a:pPr>
            <a:r>
              <a:rPr lang="en-US" sz="2607" dirty="0" err="1">
                <a:solidFill>
                  <a:srgbClr val="FFFFFF"/>
                </a:solidFill>
              </a:rPr>
              <a:t>Mã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hóa</a:t>
            </a:r>
            <a:r>
              <a:rPr lang="en-US" sz="2607" dirty="0">
                <a:solidFill>
                  <a:srgbClr val="FFFFFF"/>
                </a:solidFill>
              </a:rPr>
              <a:t>:</a:t>
            </a:r>
          </a:p>
          <a:p>
            <a:pPr marL="1125936" lvl="2" indent="-375312" algn="just">
              <a:lnSpc>
                <a:spcPct val="150000"/>
              </a:lnSpc>
              <a:buFont typeface="Arial"/>
              <a:buChar char="⚬"/>
            </a:pPr>
            <a:r>
              <a:rPr lang="en-US" sz="2607" dirty="0" err="1">
                <a:solidFill>
                  <a:srgbClr val="FFFFFF"/>
                </a:solidFill>
              </a:rPr>
              <a:t>Sử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dụng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các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thuật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toán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mã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hóa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mạnh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như</a:t>
            </a:r>
            <a:r>
              <a:rPr lang="en-US" sz="2607" dirty="0">
                <a:solidFill>
                  <a:srgbClr val="FFFFFF"/>
                </a:solidFill>
              </a:rPr>
              <a:t> AES </a:t>
            </a:r>
            <a:r>
              <a:rPr lang="en-US" sz="2607" dirty="0" err="1">
                <a:solidFill>
                  <a:srgbClr val="FFFFFF"/>
                </a:solidFill>
              </a:rPr>
              <a:t>để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mã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hóa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lưu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lượng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mạng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hoặc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hoạt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động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hệ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thống</a:t>
            </a:r>
            <a:r>
              <a:rPr lang="en-US" sz="2607" dirty="0">
                <a:solidFill>
                  <a:srgbClr val="FFFFFF"/>
                </a:solidFill>
              </a:rPr>
              <a:t>.</a:t>
            </a:r>
          </a:p>
          <a:p>
            <a:pPr marL="1125936" lvl="2" indent="-375312" algn="just">
              <a:lnSpc>
                <a:spcPct val="150000"/>
              </a:lnSpc>
              <a:buFont typeface="Arial"/>
              <a:buChar char="⚬"/>
            </a:pPr>
            <a:r>
              <a:rPr lang="en-US" sz="2607" dirty="0" err="1">
                <a:solidFill>
                  <a:srgbClr val="FFFFFF"/>
                </a:solidFill>
              </a:rPr>
              <a:t>Sử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dụng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các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giao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thức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mã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hóa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như</a:t>
            </a:r>
            <a:r>
              <a:rPr lang="en-US" sz="2607" dirty="0">
                <a:solidFill>
                  <a:srgbClr val="FFFFFF"/>
                </a:solidFill>
              </a:rPr>
              <a:t> SSL/TLS </a:t>
            </a:r>
            <a:r>
              <a:rPr lang="en-US" sz="2607" dirty="0" err="1">
                <a:solidFill>
                  <a:srgbClr val="FFFFFF"/>
                </a:solidFill>
              </a:rPr>
              <a:t>để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bảo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vệ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dữ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liệu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truyền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tải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trên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mạng</a:t>
            </a:r>
            <a:r>
              <a:rPr lang="en-US" sz="2607" dirty="0">
                <a:solidFill>
                  <a:srgbClr val="FFFFFF"/>
                </a:solidFill>
              </a:rPr>
              <a:t>.</a:t>
            </a:r>
          </a:p>
          <a:p>
            <a:pPr marL="1125936" lvl="2" indent="-375312" algn="just">
              <a:lnSpc>
                <a:spcPct val="150000"/>
              </a:lnSpc>
              <a:buFont typeface="Arial"/>
              <a:buChar char="⚬"/>
            </a:pPr>
            <a:r>
              <a:rPr lang="en-US" sz="2607" dirty="0" err="1">
                <a:solidFill>
                  <a:srgbClr val="FFFFFF"/>
                </a:solidFill>
              </a:rPr>
              <a:t>Sử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dụng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các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công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cụ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mã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hóa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chuyên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dụng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như</a:t>
            </a:r>
            <a:r>
              <a:rPr lang="en-US" sz="2607" dirty="0">
                <a:solidFill>
                  <a:srgbClr val="FFFFFF"/>
                </a:solidFill>
              </a:rPr>
              <a:t> GnuPG </a:t>
            </a:r>
            <a:r>
              <a:rPr lang="en-US" sz="2607" dirty="0" err="1">
                <a:solidFill>
                  <a:srgbClr val="FFFFFF"/>
                </a:solidFill>
              </a:rPr>
              <a:t>để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mã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hóa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các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tập</a:t>
            </a:r>
            <a:r>
              <a:rPr lang="en-US" sz="2607" dirty="0">
                <a:solidFill>
                  <a:srgbClr val="FFFFFF"/>
                </a:solidFill>
              </a:rPr>
              <a:t> tin </a:t>
            </a:r>
            <a:r>
              <a:rPr lang="en-US" sz="2607" dirty="0" err="1">
                <a:solidFill>
                  <a:srgbClr val="FFFFFF"/>
                </a:solidFill>
              </a:rPr>
              <a:t>nhạy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cảm</a:t>
            </a:r>
            <a:r>
              <a:rPr lang="en-US" sz="2607" dirty="0">
                <a:solidFill>
                  <a:srgbClr val="FFFFFF"/>
                </a:solidFill>
              </a:rPr>
              <a:t>.</a:t>
            </a:r>
          </a:p>
          <a:p>
            <a:pPr marL="562968" lvl="1" indent="-281484" algn="just">
              <a:lnSpc>
                <a:spcPct val="150000"/>
              </a:lnSpc>
              <a:buFont typeface="Arial"/>
              <a:buChar char="•"/>
            </a:pPr>
            <a:r>
              <a:rPr lang="en-US" sz="2607" dirty="0" err="1">
                <a:solidFill>
                  <a:srgbClr val="FFFFFF"/>
                </a:solidFill>
              </a:rPr>
              <a:t>Đóng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vi-VN" sz="2607" dirty="0">
                <a:solidFill>
                  <a:srgbClr val="FFFFFF"/>
                </a:solidFill>
              </a:rPr>
              <a:t>gói.</a:t>
            </a:r>
          </a:p>
          <a:p>
            <a:pPr marL="562968" lvl="1" indent="-281484" algn="just">
              <a:lnSpc>
                <a:spcPct val="150000"/>
              </a:lnSpc>
              <a:buFont typeface="Arial"/>
              <a:buChar char="•"/>
            </a:pPr>
            <a:r>
              <a:rPr lang="vi-VN" sz="2607" dirty="0">
                <a:solidFill>
                  <a:srgbClr val="FFFFFF"/>
                </a:solidFill>
              </a:rPr>
              <a:t>Phân mảnh gói tin.</a:t>
            </a:r>
            <a:endParaRPr lang="en-US" sz="2607" dirty="0">
              <a:solidFill>
                <a:srgbClr val="FFFFFF"/>
              </a:solidFill>
            </a:endParaRPr>
          </a:p>
          <a:p>
            <a:pPr marL="562968" lvl="1" indent="-281484" algn="just">
              <a:lnSpc>
                <a:spcPct val="150000"/>
              </a:lnSpc>
              <a:buFont typeface="Arial"/>
              <a:buChar char="•"/>
            </a:pPr>
            <a:r>
              <a:rPr lang="en-US" sz="2607" dirty="0" err="1">
                <a:solidFill>
                  <a:srgbClr val="FFFFFF"/>
                </a:solidFill>
              </a:rPr>
              <a:t>Lẩn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trốn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trong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giao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thức</a:t>
            </a:r>
            <a:r>
              <a:rPr lang="vi-VN" sz="2607" dirty="0">
                <a:solidFill>
                  <a:srgbClr val="FFFFFF"/>
                </a:solidFill>
              </a:rPr>
              <a:t> hoặc bản tin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en-US" sz="2607" dirty="0" err="1">
                <a:solidFill>
                  <a:srgbClr val="FFFFFF"/>
                </a:solidFill>
              </a:rPr>
              <a:t>hợp</a:t>
            </a:r>
            <a:r>
              <a:rPr lang="en-US" sz="2607" dirty="0">
                <a:solidFill>
                  <a:srgbClr val="FFFFFF"/>
                </a:solidFill>
              </a:rPr>
              <a:t> </a:t>
            </a:r>
            <a:r>
              <a:rPr lang="vi-VN" sz="2607" dirty="0">
                <a:solidFill>
                  <a:srgbClr val="FFFFFF"/>
                </a:solidFill>
              </a:rPr>
              <a:t>pháp.</a:t>
            </a:r>
          </a:p>
          <a:p>
            <a:pPr marL="562968" lvl="1" indent="-281484" algn="just">
              <a:lnSpc>
                <a:spcPct val="150000"/>
              </a:lnSpc>
              <a:buFont typeface="Arial"/>
              <a:buChar char="•"/>
            </a:pPr>
            <a:r>
              <a:rPr lang="vi-VN" sz="2607" dirty="0">
                <a:solidFill>
                  <a:srgbClr val="FFFFFF"/>
                </a:solidFill>
              </a:rPr>
              <a:t>Xáo trộn lưu lượng truy cập: Khiến bản tin khó để kiểm soát.</a:t>
            </a:r>
            <a:endParaRPr lang="en-US" sz="2607" dirty="0">
              <a:solidFill>
                <a:srgbClr val="FFFFFF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2607" dirty="0">
              <a:solidFill>
                <a:srgbClr val="FFFFFF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2607" dirty="0">
              <a:solidFill>
                <a:srgbClr val="FFFFFF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2249" y="1872260"/>
            <a:ext cx="793726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57"/>
              </a:lnSpc>
            </a:pPr>
            <a:r>
              <a:rPr lang="en-US" sz="5400" dirty="0">
                <a:solidFill>
                  <a:srgbClr val="EF90CB"/>
                </a:solidFill>
                <a:latin typeface="+mj-lt"/>
              </a:rPr>
              <a:t>3.1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Kĩ</a:t>
            </a:r>
            <a:r>
              <a:rPr 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thuật</a:t>
            </a:r>
            <a:r>
              <a:rPr 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che</a:t>
            </a:r>
            <a:r>
              <a:rPr 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dấu</a:t>
            </a:r>
            <a:endParaRPr lang="en-US" sz="5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479471" y="2781300"/>
            <a:ext cx="7099458" cy="3172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2316191" y="-1378224"/>
            <a:ext cx="7937259" cy="793725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948485" y="1328132"/>
            <a:ext cx="1901285" cy="6700564"/>
          </a:xfrm>
          <a:custGeom>
            <a:avLst/>
            <a:gdLst/>
            <a:ahLst/>
            <a:cxnLst/>
            <a:rect l="l" t="t" r="r" b="b"/>
            <a:pathLst>
              <a:path w="1901285" h="6700564">
                <a:moveTo>
                  <a:pt x="0" y="0"/>
                </a:moveTo>
                <a:lnTo>
                  <a:pt x="1901285" y="0"/>
                </a:lnTo>
                <a:lnTo>
                  <a:pt x="1901285" y="6700564"/>
                </a:lnTo>
                <a:lnTo>
                  <a:pt x="0" y="67005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7868995"/>
              </p:ext>
            </p:extLst>
          </p:nvPr>
        </p:nvGraphicFramePr>
        <p:xfrm>
          <a:off x="9700838" y="1715620"/>
          <a:ext cx="7079858" cy="6752296"/>
        </p:xfrm>
        <a:graphic>
          <a:graphicData uri="http://schemas.openxmlformats.org/drawingml/2006/table">
            <a:tbl>
              <a:tblPr/>
              <a:tblGrid>
                <a:gridCol w="707985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166891">
                <a:tc>
                  <a:txBody>
                    <a:bodyPr/>
                    <a:lstStyle/>
                    <a:p>
                      <a:pPr algn="l">
                        <a:lnSpc>
                          <a:spcPts val="6019"/>
                        </a:lnSpc>
                        <a:defRPr/>
                      </a:pPr>
                      <a:r>
                        <a:rPr lang="en-US" sz="4299" dirty="0">
                          <a:solidFill>
                            <a:srgbClr val="EF90CB"/>
                          </a:solidFill>
                          <a:latin typeface="+mn-lt"/>
                        </a:rPr>
                        <a:t>1.</a:t>
                      </a:r>
                      <a:r>
                        <a:rPr lang="vi-VN" sz="4299" dirty="0">
                          <a:solidFill>
                            <a:srgbClr val="EF90CB"/>
                          </a:solidFill>
                          <a:latin typeface="+mn-lt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FFFFFF"/>
                          </a:solidFill>
                          <a:latin typeface="+mn-lt"/>
                        </a:rPr>
                        <a:t>Giới</a:t>
                      </a:r>
                      <a:r>
                        <a:rPr lang="en-US" sz="42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FFFFFF"/>
                          </a:solidFill>
                          <a:latin typeface="+mn-lt"/>
                        </a:rPr>
                        <a:t>thiệu</a:t>
                      </a:r>
                      <a:r>
                        <a:rPr lang="en-US" sz="42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FFFFFF"/>
                          </a:solidFill>
                          <a:latin typeface="+mn-lt"/>
                        </a:rPr>
                        <a:t>về</a:t>
                      </a:r>
                      <a:r>
                        <a:rPr lang="en-US" sz="4299" dirty="0">
                          <a:solidFill>
                            <a:srgbClr val="FFFFFF"/>
                          </a:solidFill>
                          <a:latin typeface="+mn-lt"/>
                        </a:rPr>
                        <a:t> IDS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3184">
                <a:tc>
                  <a:txBody>
                    <a:bodyPr/>
                    <a:lstStyle/>
                    <a:p>
                      <a:pPr algn="l">
                        <a:lnSpc>
                          <a:spcPts val="6019"/>
                        </a:lnSpc>
                        <a:defRPr/>
                      </a:pPr>
                      <a:r>
                        <a:rPr lang="en-US" sz="4299" dirty="0">
                          <a:solidFill>
                            <a:srgbClr val="EF90CB"/>
                          </a:solidFill>
                          <a:latin typeface="+mn-lt"/>
                        </a:rPr>
                        <a:t>2</a:t>
                      </a:r>
                      <a:r>
                        <a:rPr lang="en-US" sz="4299" dirty="0">
                          <a:solidFill>
                            <a:srgbClr val="FFFFFF"/>
                          </a:solidFill>
                          <a:latin typeface="+mn-lt"/>
                        </a:rPr>
                        <a:t>.</a:t>
                      </a:r>
                      <a:r>
                        <a:rPr lang="vi-VN" sz="42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FFFFFF"/>
                          </a:solidFill>
                          <a:latin typeface="+mn-lt"/>
                        </a:rPr>
                        <a:t>Nguyên</a:t>
                      </a:r>
                      <a:r>
                        <a:rPr lang="en-US" sz="42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FFFFFF"/>
                          </a:solidFill>
                          <a:latin typeface="+mn-lt"/>
                        </a:rPr>
                        <a:t>lí</a:t>
                      </a:r>
                      <a:r>
                        <a:rPr lang="en-US" sz="42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FFFFFF"/>
                          </a:solidFill>
                          <a:latin typeface="+mn-lt"/>
                        </a:rPr>
                        <a:t>hoạt</a:t>
                      </a:r>
                      <a:r>
                        <a:rPr lang="en-US" sz="42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299" dirty="0" err="1">
                          <a:solidFill>
                            <a:srgbClr val="FFFFFF"/>
                          </a:solidFill>
                          <a:latin typeface="+mn-lt"/>
                        </a:rPr>
                        <a:t>động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22221">
                <a:tc>
                  <a:txBody>
                    <a:bodyPr/>
                    <a:lstStyle/>
                    <a:p>
                      <a:pPr algn="l">
                        <a:lnSpc>
                          <a:spcPts val="5879"/>
                        </a:lnSpc>
                        <a:defRPr/>
                      </a:pPr>
                      <a:r>
                        <a:rPr lang="en-US" sz="4199" dirty="0">
                          <a:solidFill>
                            <a:srgbClr val="EF90CB"/>
                          </a:solidFill>
                          <a:latin typeface="+mn-lt"/>
                        </a:rPr>
                        <a:t>3.</a:t>
                      </a:r>
                      <a:r>
                        <a:rPr lang="vi-VN" sz="4199" dirty="0">
                          <a:solidFill>
                            <a:srgbClr val="EF90CB"/>
                          </a:solidFill>
                          <a:latin typeface="+mn-lt"/>
                        </a:rPr>
                        <a:t> </a:t>
                      </a:r>
                      <a:r>
                        <a:rPr lang="en-US" sz="4199" dirty="0" err="1">
                          <a:solidFill>
                            <a:srgbClr val="FFFFFF"/>
                          </a:solidFill>
                          <a:latin typeface="+mn-lt"/>
                        </a:rPr>
                        <a:t>Làm</a:t>
                      </a:r>
                      <a:r>
                        <a:rPr lang="en-US" sz="41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199" dirty="0" err="1">
                          <a:solidFill>
                            <a:srgbClr val="FFFFFF"/>
                          </a:solidFill>
                          <a:latin typeface="+mn-lt"/>
                        </a:rPr>
                        <a:t>thế</a:t>
                      </a:r>
                      <a:r>
                        <a:rPr lang="en-US" sz="41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199" dirty="0" err="1">
                          <a:solidFill>
                            <a:srgbClr val="FFFFFF"/>
                          </a:solidFill>
                          <a:latin typeface="+mn-lt"/>
                        </a:rPr>
                        <a:t>nào</a:t>
                      </a:r>
                      <a:r>
                        <a:rPr lang="en-US" sz="41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199" dirty="0" err="1">
                          <a:solidFill>
                            <a:srgbClr val="FFFFFF"/>
                          </a:solidFill>
                          <a:latin typeface="+mn-lt"/>
                        </a:rPr>
                        <a:t>để</a:t>
                      </a:r>
                      <a:r>
                        <a:rPr lang="en-US" sz="41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199" dirty="0" err="1">
                          <a:solidFill>
                            <a:srgbClr val="FFFFFF"/>
                          </a:solidFill>
                          <a:latin typeface="+mn-lt"/>
                        </a:rPr>
                        <a:t>bỏ</a:t>
                      </a:r>
                      <a:r>
                        <a:rPr lang="en-US" sz="4199" dirty="0">
                          <a:solidFill>
                            <a:srgbClr val="FFFFFF"/>
                          </a:solidFill>
                          <a:latin typeface="+mn-lt"/>
                        </a:rPr>
                        <a:t> qua </a:t>
                      </a:r>
                      <a:r>
                        <a:rPr lang="en-US" sz="4199" dirty="0" err="1">
                          <a:solidFill>
                            <a:srgbClr val="FFFFFF"/>
                          </a:solidFill>
                          <a:latin typeface="+mn-lt"/>
                        </a:rPr>
                        <a:t>sự</a:t>
                      </a:r>
                      <a:r>
                        <a:rPr lang="en-US" sz="41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199" dirty="0" err="1">
                          <a:solidFill>
                            <a:srgbClr val="FFFFFF"/>
                          </a:solidFill>
                          <a:latin typeface="+mn-lt"/>
                        </a:rPr>
                        <a:t>kiểm</a:t>
                      </a:r>
                      <a:r>
                        <a:rPr lang="en-US" sz="41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199" dirty="0" err="1">
                          <a:solidFill>
                            <a:srgbClr val="FFFFFF"/>
                          </a:solidFill>
                          <a:latin typeface="+mn-lt"/>
                        </a:rPr>
                        <a:t>tra</a:t>
                      </a:r>
                      <a:r>
                        <a:rPr lang="en-US" sz="41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4199" dirty="0" err="1">
                          <a:solidFill>
                            <a:srgbClr val="FFFFFF"/>
                          </a:solidFill>
                          <a:latin typeface="+mn-lt"/>
                        </a:rPr>
                        <a:t>của</a:t>
                      </a:r>
                      <a:r>
                        <a:rPr lang="en-US" sz="4199" dirty="0">
                          <a:solidFill>
                            <a:srgbClr val="FFFFFF"/>
                          </a:solidFill>
                          <a:latin typeface="+mn-lt"/>
                        </a:rPr>
                        <a:t> IDS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0" marR="0" marT="0" marB="0" anchor="ctr">
                    <a:lnL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10B5B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322433" y="3586013"/>
            <a:ext cx="4774984" cy="4774984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870612" y="1485900"/>
            <a:ext cx="6077873" cy="1600200"/>
            <a:chOff x="0" y="0"/>
            <a:chExt cx="8103830" cy="3128362"/>
          </a:xfrm>
        </p:grpSpPr>
        <p:sp>
          <p:nvSpPr>
            <p:cNvPr id="6" name="TextBox 6"/>
            <p:cNvSpPr txBox="1"/>
            <p:nvPr/>
          </p:nvSpPr>
          <p:spPr>
            <a:xfrm>
              <a:off x="0" y="2602919"/>
              <a:ext cx="8103830" cy="5254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00"/>
                </a:lnSpc>
              </a:pPr>
              <a:endParaRPr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0"/>
              <a:ext cx="8103830" cy="260735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10440"/>
                </a:lnSpc>
              </a:pPr>
              <a:r>
                <a:rPr lang="en-US" sz="8700" dirty="0">
                  <a:solidFill>
                    <a:srgbClr val="FFFFFF"/>
                  </a:solidFill>
                  <a:latin typeface="+mj-lt"/>
                </a:rPr>
                <a:t>NỘI DUNG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8999"/>
          </a:blip>
          <a:srcRect/>
          <a:stretch>
            <a:fillRect/>
          </a:stretch>
        </p:blipFill>
        <p:spPr>
          <a:xfrm>
            <a:off x="1028700" y="3212486"/>
            <a:ext cx="16230600" cy="5437251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219200" y="2357980"/>
            <a:ext cx="14439000" cy="76688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562968" lvl="1" indent="-281484" algn="just">
              <a:lnSpc>
                <a:spcPct val="150000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</a:rPr>
              <a:t>Tấn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công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vi-VN" sz="2800" dirty="0">
                <a:solidFill>
                  <a:srgbClr val="FFFFFF"/>
                </a:solidFill>
              </a:rPr>
              <a:t>tràn ngập</a:t>
            </a:r>
            <a:r>
              <a:rPr lang="en-US" sz="2800" dirty="0">
                <a:solidFill>
                  <a:srgbClr val="FFFFFF"/>
                </a:solidFill>
              </a:rPr>
              <a:t>:</a:t>
            </a:r>
          </a:p>
          <a:p>
            <a:pPr marL="1125936" lvl="2" indent="-375312" algn="just">
              <a:lnSpc>
                <a:spcPct val="150000"/>
              </a:lnSpc>
              <a:buFont typeface="Arial"/>
              <a:buChar char="⚬"/>
            </a:pPr>
            <a:r>
              <a:rPr lang="en-US" sz="2800" dirty="0" err="1">
                <a:solidFill>
                  <a:srgbClr val="FFFFFF"/>
                </a:solidFill>
              </a:rPr>
              <a:t>Gửi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một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lượng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lớn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gói</a:t>
            </a:r>
            <a:r>
              <a:rPr lang="en-US" sz="2800" dirty="0">
                <a:solidFill>
                  <a:srgbClr val="FFFFFF"/>
                </a:solidFill>
              </a:rPr>
              <a:t> tin ICMP </a:t>
            </a:r>
            <a:r>
              <a:rPr lang="en-US" sz="2800" dirty="0" err="1">
                <a:solidFill>
                  <a:srgbClr val="FFFFFF"/>
                </a:solidFill>
              </a:rPr>
              <a:t>hoặc</a:t>
            </a:r>
            <a:r>
              <a:rPr lang="en-US" sz="2800" dirty="0">
                <a:solidFill>
                  <a:srgbClr val="FFFFFF"/>
                </a:solidFill>
              </a:rPr>
              <a:t> UDP </a:t>
            </a:r>
            <a:r>
              <a:rPr lang="en-US" sz="2800" dirty="0" err="1">
                <a:solidFill>
                  <a:srgbClr val="FFFFFF"/>
                </a:solidFill>
              </a:rPr>
              <a:t>đến</a:t>
            </a:r>
            <a:r>
              <a:rPr lang="en-US" sz="2800" dirty="0">
                <a:solidFill>
                  <a:srgbClr val="FFFFFF"/>
                </a:solidFill>
              </a:rPr>
              <a:t> IDS </a:t>
            </a:r>
            <a:r>
              <a:rPr lang="en-US" sz="2800" dirty="0" err="1">
                <a:solidFill>
                  <a:srgbClr val="FFFFFF"/>
                </a:solidFill>
              </a:rPr>
              <a:t>để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làm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cho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vi-VN" sz="2800" dirty="0">
                <a:solidFill>
                  <a:srgbClr val="FFFFFF"/>
                </a:solidFill>
              </a:rPr>
              <a:t>hệ thống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quá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tải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</a:p>
          <a:p>
            <a:pPr marL="1125936" lvl="2" indent="-375312" algn="just">
              <a:lnSpc>
                <a:spcPct val="150000"/>
              </a:lnSpc>
              <a:buFont typeface="Arial"/>
              <a:buChar char="⚬"/>
            </a:pPr>
            <a:r>
              <a:rPr lang="en-US" sz="2800" dirty="0" err="1">
                <a:solidFill>
                  <a:srgbClr val="FFFFFF"/>
                </a:solidFill>
              </a:rPr>
              <a:t>Sử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dụng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các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công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cụ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tấn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công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vi-VN" sz="2800" dirty="0">
                <a:solidFill>
                  <a:srgbClr val="FFFFFF"/>
                </a:solidFill>
              </a:rPr>
              <a:t>tràn ngập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như</a:t>
            </a:r>
            <a:r>
              <a:rPr lang="en-US" sz="2800" dirty="0">
                <a:solidFill>
                  <a:srgbClr val="FFFFFF"/>
                </a:solidFill>
              </a:rPr>
              <a:t> LOIC </a:t>
            </a:r>
            <a:r>
              <a:rPr lang="en-US" sz="2800" dirty="0" err="1">
                <a:solidFill>
                  <a:srgbClr val="FFFFFF"/>
                </a:solidFill>
              </a:rPr>
              <a:t>hoặc</a:t>
            </a:r>
            <a:r>
              <a:rPr lang="en-US" sz="2800" dirty="0">
                <a:solidFill>
                  <a:srgbClr val="FFFFFF"/>
                </a:solidFill>
              </a:rPr>
              <a:t> Hping3 </a:t>
            </a:r>
            <a:r>
              <a:rPr lang="en-US" sz="2800" dirty="0" err="1">
                <a:solidFill>
                  <a:srgbClr val="FFFFFF"/>
                </a:solidFill>
              </a:rPr>
              <a:t>để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tạo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ra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các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cuộc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tấn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công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lũ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lụt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</a:p>
          <a:p>
            <a:pPr marL="562970" lvl="1" indent="-281485" algn="just">
              <a:lnSpc>
                <a:spcPct val="150000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</a:rPr>
              <a:t>Tấn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công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quét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cổng</a:t>
            </a:r>
            <a:r>
              <a:rPr lang="en-US" sz="2800" dirty="0">
                <a:solidFill>
                  <a:srgbClr val="FFFFFF"/>
                </a:solidFill>
              </a:rPr>
              <a:t>:</a:t>
            </a:r>
          </a:p>
          <a:p>
            <a:pPr marL="1125939" lvl="2" indent="-375313" algn="just">
              <a:lnSpc>
                <a:spcPct val="150000"/>
              </a:lnSpc>
              <a:buFont typeface="Arial"/>
              <a:buChar char="⚬"/>
            </a:pPr>
            <a:r>
              <a:rPr lang="en-US" sz="2800" dirty="0" err="1">
                <a:solidFill>
                  <a:srgbClr val="FFFFFF"/>
                </a:solidFill>
              </a:rPr>
              <a:t>Sử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dụng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các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công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cụ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quét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cổng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như</a:t>
            </a:r>
            <a:r>
              <a:rPr lang="en-US" sz="2800" dirty="0">
                <a:solidFill>
                  <a:srgbClr val="FFFFFF"/>
                </a:solidFill>
              </a:rPr>
              <a:t> Nmap </a:t>
            </a:r>
            <a:r>
              <a:rPr lang="en-US" sz="2800" dirty="0" err="1">
                <a:solidFill>
                  <a:srgbClr val="FFFFFF"/>
                </a:solidFill>
              </a:rPr>
              <a:t>hoặc</a:t>
            </a:r>
            <a:r>
              <a:rPr lang="en-US" sz="2800" dirty="0">
                <a:solidFill>
                  <a:srgbClr val="FFFFFF"/>
                </a:solidFill>
              </a:rPr>
              <a:t> Nessus </a:t>
            </a:r>
            <a:r>
              <a:rPr lang="en-US" sz="2800" dirty="0" err="1">
                <a:solidFill>
                  <a:srgbClr val="FFFFFF"/>
                </a:solidFill>
              </a:rPr>
              <a:t>để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quét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các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cổng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mạng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và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tìm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kiếm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các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lỗ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hổng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bảo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mật</a:t>
            </a:r>
            <a:r>
              <a:rPr lang="en-US" sz="2800" dirty="0">
                <a:solidFill>
                  <a:srgbClr val="FFFFFF"/>
                </a:solidFill>
              </a:rPr>
              <a:t>.</a:t>
            </a:r>
          </a:p>
          <a:p>
            <a:pPr marL="1125939" lvl="2" indent="-375313" algn="just">
              <a:lnSpc>
                <a:spcPct val="150000"/>
              </a:lnSpc>
              <a:buFont typeface="Arial"/>
              <a:buChar char="⚬"/>
            </a:pPr>
            <a:r>
              <a:rPr lang="en-US" sz="2800" dirty="0" err="1">
                <a:solidFill>
                  <a:srgbClr val="FFFFFF"/>
                </a:solidFill>
              </a:rPr>
              <a:t>Sử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dụng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các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kỹ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thuật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quét</a:t>
            </a:r>
            <a:r>
              <a:rPr lang="en-US" sz="2800" dirty="0">
                <a:solidFill>
                  <a:srgbClr val="FFFFFF"/>
                </a:solidFill>
              </a:rPr>
              <a:t> stealth </a:t>
            </a:r>
            <a:r>
              <a:rPr lang="en-US" sz="2800" dirty="0" err="1">
                <a:solidFill>
                  <a:srgbClr val="FFFFFF"/>
                </a:solidFill>
              </a:rPr>
              <a:t>để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che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giấu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hoạt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động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quét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cổng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khỏi</a:t>
            </a:r>
            <a:r>
              <a:rPr lang="en-US" sz="2800" dirty="0">
                <a:solidFill>
                  <a:srgbClr val="FFFFFF"/>
                </a:solidFill>
              </a:rPr>
              <a:t> IDS.</a:t>
            </a:r>
          </a:p>
          <a:p>
            <a:pPr marL="562970" lvl="1" indent="-281485" algn="just">
              <a:lnSpc>
                <a:spcPct val="150000"/>
              </a:lnSpc>
              <a:buFont typeface="Arial"/>
              <a:buChar char="•"/>
            </a:pPr>
            <a:r>
              <a:rPr lang="en-US" sz="2800" dirty="0" err="1">
                <a:solidFill>
                  <a:srgbClr val="FFFFFF"/>
                </a:solidFill>
              </a:rPr>
              <a:t>Tấn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công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giả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mạo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địc</a:t>
            </a:r>
            <a:r>
              <a:rPr lang="en-US" sz="2800" dirty="0">
                <a:solidFill>
                  <a:srgbClr val="FFFFFF"/>
                </a:solidFill>
              </a:rPr>
              <a:t> </a:t>
            </a:r>
            <a:r>
              <a:rPr lang="en-US" sz="2800" dirty="0" err="1">
                <a:solidFill>
                  <a:srgbClr val="FFFFFF"/>
                </a:solidFill>
              </a:rPr>
              <a:t>chỉ</a:t>
            </a:r>
            <a:r>
              <a:rPr lang="en-US" sz="2800" dirty="0">
                <a:solidFill>
                  <a:srgbClr val="FFFFFF"/>
                </a:solidFill>
              </a:rPr>
              <a:t> IP.</a:t>
            </a:r>
          </a:p>
          <a:p>
            <a:pPr algn="just">
              <a:lnSpc>
                <a:spcPct val="150000"/>
              </a:lnSpc>
            </a:pPr>
            <a:endParaRPr lang="en-US" sz="2800" dirty="0">
              <a:solidFill>
                <a:srgbClr val="FFFFFF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524000" y="1278190"/>
            <a:ext cx="7937260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57"/>
              </a:lnSpc>
            </a:pPr>
            <a:r>
              <a:rPr lang="en-US" sz="5400" dirty="0">
                <a:solidFill>
                  <a:srgbClr val="EF90CB"/>
                </a:solidFill>
                <a:latin typeface="+mj-lt"/>
              </a:rPr>
              <a:t>3.2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Kĩ</a:t>
            </a:r>
            <a:r>
              <a:rPr 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thuật</a:t>
            </a:r>
            <a:r>
              <a:rPr 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tấn</a:t>
            </a:r>
            <a:r>
              <a:rPr 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công</a:t>
            </a:r>
            <a:endParaRPr lang="en-US" sz="5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AutoShape 4"/>
          <p:cNvSpPr/>
          <p:nvPr/>
        </p:nvSpPr>
        <p:spPr>
          <a:xfrm flipV="1">
            <a:off x="1523999" y="2177157"/>
            <a:ext cx="7175659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2316191" y="-1378224"/>
            <a:ext cx="7937259" cy="7937259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7999"/>
          </a:blip>
          <a:srcRect/>
          <a:stretch>
            <a:fillRect/>
          </a:stretch>
        </p:blipFill>
        <p:spPr>
          <a:xfrm>
            <a:off x="5029200" y="1362175"/>
            <a:ext cx="8229600" cy="8229600"/>
          </a:xfrm>
          <a:prstGeom prst="rect">
            <a:avLst/>
          </a:prstGeom>
        </p:spPr>
      </p:pic>
      <p:sp>
        <p:nvSpPr>
          <p:cNvPr id="2" name="TextBox 2"/>
          <p:cNvSpPr txBox="1"/>
          <p:nvPr/>
        </p:nvSpPr>
        <p:spPr>
          <a:xfrm>
            <a:off x="1257300" y="2340741"/>
            <a:ext cx="15773400" cy="1024171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562968" lvl="1" indent="-281484" algn="just">
              <a:lnSpc>
                <a:spcPct val="150000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</a:rPr>
              <a:t>Khai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thác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lỗ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hổng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trong</a:t>
            </a:r>
            <a:r>
              <a:rPr lang="en-US" sz="3200" dirty="0">
                <a:solidFill>
                  <a:srgbClr val="FFFFFF"/>
                </a:solidFill>
              </a:rPr>
              <a:t> IDS:</a:t>
            </a:r>
          </a:p>
          <a:p>
            <a:pPr marL="1125936" lvl="2" indent="-375312" algn="just">
              <a:lnSpc>
                <a:spcPct val="150000"/>
              </a:lnSpc>
              <a:buFont typeface="Arial"/>
              <a:buChar char="⚬"/>
            </a:pPr>
            <a:r>
              <a:rPr lang="en-US" sz="3200" dirty="0" err="1">
                <a:solidFill>
                  <a:srgbClr val="FFFFFF"/>
                </a:solidFill>
              </a:rPr>
              <a:t>Tìm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kiếm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các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lỗ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hổng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trong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phần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mềm</a:t>
            </a:r>
            <a:r>
              <a:rPr lang="en-US" sz="3200" dirty="0">
                <a:solidFill>
                  <a:srgbClr val="FFFFFF"/>
                </a:solidFill>
              </a:rPr>
              <a:t> IDS </a:t>
            </a:r>
            <a:r>
              <a:rPr lang="en-US" sz="3200" dirty="0" err="1">
                <a:solidFill>
                  <a:srgbClr val="FFFFFF"/>
                </a:solidFill>
              </a:rPr>
              <a:t>bằng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cách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sử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dụng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các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công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cụ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quét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lỗ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hổng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như</a:t>
            </a:r>
            <a:r>
              <a:rPr lang="en-US" sz="3200" dirty="0">
                <a:solidFill>
                  <a:srgbClr val="FFFFFF"/>
                </a:solidFill>
              </a:rPr>
              <a:t> Nessus </a:t>
            </a:r>
            <a:r>
              <a:rPr lang="en-US" sz="3200" dirty="0" err="1">
                <a:solidFill>
                  <a:srgbClr val="FFFFFF"/>
                </a:solidFill>
              </a:rPr>
              <a:t>hoặc</a:t>
            </a:r>
            <a:r>
              <a:rPr lang="en-US" sz="3200" dirty="0">
                <a:solidFill>
                  <a:srgbClr val="FFFFFF"/>
                </a:solidFill>
              </a:rPr>
              <a:t> OpenVAS.</a:t>
            </a:r>
          </a:p>
          <a:p>
            <a:pPr marL="1125936" lvl="2" indent="-375312" algn="just">
              <a:lnSpc>
                <a:spcPct val="150000"/>
              </a:lnSpc>
              <a:buFont typeface="Arial"/>
              <a:buChar char="⚬"/>
            </a:pPr>
            <a:r>
              <a:rPr lang="en-US" sz="3200" dirty="0" err="1">
                <a:solidFill>
                  <a:srgbClr val="FFFFFF"/>
                </a:solidFill>
              </a:rPr>
              <a:t>Khai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thác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các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lỗ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hổng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được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phát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hiện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để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lẩn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tránh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sự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phát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hiện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của</a:t>
            </a:r>
            <a:r>
              <a:rPr lang="en-US" sz="3200" dirty="0">
                <a:solidFill>
                  <a:srgbClr val="FFFFFF"/>
                </a:solidFill>
              </a:rPr>
              <a:t> IDS.</a:t>
            </a:r>
          </a:p>
          <a:p>
            <a:pPr marL="562968" lvl="1" indent="-281484" algn="just">
              <a:lnSpc>
                <a:spcPct val="150000"/>
              </a:lnSpc>
              <a:buFont typeface="Arial"/>
              <a:buChar char="•"/>
            </a:pPr>
            <a:r>
              <a:rPr lang="en-US" sz="3200" dirty="0" err="1">
                <a:solidFill>
                  <a:srgbClr val="FFFFFF"/>
                </a:solidFill>
              </a:rPr>
              <a:t>Khai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thác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lỗ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hổng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trong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hệ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thống</a:t>
            </a:r>
            <a:r>
              <a:rPr lang="en-US" sz="3200" dirty="0">
                <a:solidFill>
                  <a:srgbClr val="FFFFFF"/>
                </a:solidFill>
              </a:rPr>
              <a:t>:</a:t>
            </a:r>
          </a:p>
          <a:p>
            <a:pPr marL="1125936" lvl="2" indent="-375312" algn="just">
              <a:lnSpc>
                <a:spcPct val="150000"/>
              </a:lnSpc>
              <a:buFont typeface="Arial"/>
              <a:buChar char="⚬"/>
            </a:pPr>
            <a:r>
              <a:rPr lang="en-US" sz="3200" dirty="0" err="1">
                <a:solidFill>
                  <a:srgbClr val="FFFFFF"/>
                </a:solidFill>
              </a:rPr>
              <a:t>Tìm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kiếm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các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lỗ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hổng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bảo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mật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trong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hệ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thống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bằng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cách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sử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dụng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các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công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cụ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quét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lỗ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hổng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như</a:t>
            </a:r>
            <a:r>
              <a:rPr lang="en-US" sz="3200" dirty="0">
                <a:solidFill>
                  <a:srgbClr val="FFFFFF"/>
                </a:solidFill>
              </a:rPr>
              <a:t> Nessus </a:t>
            </a:r>
            <a:r>
              <a:rPr lang="en-US" sz="3200" dirty="0" err="1">
                <a:solidFill>
                  <a:srgbClr val="FFFFFF"/>
                </a:solidFill>
              </a:rPr>
              <a:t>hoặc</a:t>
            </a:r>
            <a:r>
              <a:rPr lang="en-US" sz="3200" dirty="0">
                <a:solidFill>
                  <a:srgbClr val="FFFFFF"/>
                </a:solidFill>
              </a:rPr>
              <a:t> OpenVAS.</a:t>
            </a:r>
          </a:p>
          <a:p>
            <a:pPr marL="1125936" lvl="2" indent="-375312" algn="just">
              <a:lnSpc>
                <a:spcPct val="150000"/>
              </a:lnSpc>
              <a:buFont typeface="Arial"/>
              <a:buChar char="⚬"/>
            </a:pPr>
            <a:r>
              <a:rPr lang="en-US" sz="3200" dirty="0" err="1">
                <a:solidFill>
                  <a:srgbClr val="FFFFFF"/>
                </a:solidFill>
              </a:rPr>
              <a:t>Khai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thác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các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lỗ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hổng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được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phát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hiện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để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truy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cập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trái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phép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vào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hệ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thống</a:t>
            </a:r>
            <a:r>
              <a:rPr lang="en-US" sz="3200" dirty="0">
                <a:solidFill>
                  <a:srgbClr val="FFFFFF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rgbClr val="FFFFFF"/>
              </a:solidFill>
            </a:endParaRPr>
          </a:p>
          <a:p>
            <a:pPr algn="just">
              <a:lnSpc>
                <a:spcPct val="150000"/>
              </a:lnSpc>
            </a:pPr>
            <a:endParaRPr lang="en-US" sz="3200" dirty="0">
              <a:solidFill>
                <a:srgbClr val="FFFFFF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257300" y="1385035"/>
            <a:ext cx="11214258" cy="7181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557"/>
              </a:lnSpc>
            </a:pPr>
            <a:r>
              <a:rPr lang="en-US" sz="5400" dirty="0">
                <a:solidFill>
                  <a:srgbClr val="EF90CB"/>
                </a:solidFill>
                <a:latin typeface="+mj-lt"/>
              </a:rPr>
              <a:t>3.3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Kĩ</a:t>
            </a:r>
            <a:r>
              <a:rPr 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thuật</a:t>
            </a:r>
            <a:r>
              <a:rPr 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khai</a:t>
            </a:r>
            <a:r>
              <a:rPr 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thác</a:t>
            </a:r>
            <a:r>
              <a:rPr 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lỗ</a:t>
            </a:r>
            <a:r>
              <a:rPr lang="en-US" sz="54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5400" dirty="0" err="1">
                <a:solidFill>
                  <a:srgbClr val="FFFFFF"/>
                </a:solidFill>
                <a:latin typeface="+mj-lt"/>
              </a:rPr>
              <a:t>hổng</a:t>
            </a:r>
            <a:endParaRPr lang="en-US" sz="5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4" name="AutoShape 4"/>
          <p:cNvSpPr/>
          <p:nvPr/>
        </p:nvSpPr>
        <p:spPr>
          <a:xfrm>
            <a:off x="1257301" y="2207867"/>
            <a:ext cx="10147458" cy="1488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00000">
            <a:off x="12316191" y="-1378224"/>
            <a:ext cx="7937259" cy="7937259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457200" y="6667500"/>
            <a:ext cx="5172523" cy="3956980"/>
          </a:xfrm>
          <a:custGeom>
            <a:avLst/>
            <a:gdLst/>
            <a:ahLst/>
            <a:cxnLst/>
            <a:rect l="l" t="t" r="r" b="b"/>
            <a:pathLst>
              <a:path w="5172523" h="3956980">
                <a:moveTo>
                  <a:pt x="0" y="0"/>
                </a:moveTo>
                <a:lnTo>
                  <a:pt x="5172523" y="0"/>
                </a:lnTo>
                <a:lnTo>
                  <a:pt x="5172523" y="3956980"/>
                </a:lnTo>
                <a:lnTo>
                  <a:pt x="0" y="3956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3320932" y="3155319"/>
            <a:ext cx="11646135" cy="39763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316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Kết</a:t>
            </a:r>
            <a:r>
              <a:rPr kumimoji="0" lang="en-US" sz="9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9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luận</a:t>
            </a:r>
            <a:endParaRPr kumimoji="0" lang="en-US" sz="9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444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IDS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là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công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cụ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quan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trọng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để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bảo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vệ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hệ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thống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mạng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và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máy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tính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Cần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sử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dụng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kết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hợp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với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các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biện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pháp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bảo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mật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khác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để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đảm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bảo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an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ninh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mạng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hiệu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 </a:t>
            </a:r>
            <a:r>
              <a:rPr kumimoji="0" lang="en-US" sz="37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quả</a:t>
            </a:r>
            <a:r>
              <a:rPr kumimoji="0" lang="en-US" sz="3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Verdana"/>
                <a:ea typeface="+mn-ea"/>
                <a:cs typeface="+mn-cs"/>
              </a:rPr>
              <a:t>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-5484918">
            <a:off x="10998437" y="-1097079"/>
            <a:ext cx="7937259" cy="7937259"/>
          </a:xfrm>
          <a:prstGeom prst="rect">
            <a:avLst/>
          </a:prstGeom>
        </p:spPr>
      </p:pic>
      <p:sp>
        <p:nvSpPr>
          <p:cNvPr id="5" name="Freeform 5"/>
          <p:cNvSpPr/>
          <p:nvPr/>
        </p:nvSpPr>
        <p:spPr>
          <a:xfrm>
            <a:off x="8420520" y="1257300"/>
            <a:ext cx="1446957" cy="1614252"/>
          </a:xfrm>
          <a:custGeom>
            <a:avLst/>
            <a:gdLst/>
            <a:ahLst/>
            <a:cxnLst/>
            <a:rect l="l" t="t" r="r" b="b"/>
            <a:pathLst>
              <a:path w="1446957" h="1614252">
                <a:moveTo>
                  <a:pt x="0" y="0"/>
                </a:moveTo>
                <a:lnTo>
                  <a:pt x="1446956" y="0"/>
                </a:lnTo>
                <a:lnTo>
                  <a:pt x="1446956" y="1614251"/>
                </a:lnTo>
                <a:lnTo>
                  <a:pt x="0" y="16142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00280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1293948" y="-400273"/>
            <a:ext cx="7937259" cy="7937259"/>
          </a:xfrm>
          <a:prstGeom prst="rect">
            <a:avLst/>
          </a:prstGeom>
        </p:spPr>
      </p:pic>
      <p:sp>
        <p:nvSpPr>
          <p:cNvPr id="3" name="Freeform 3"/>
          <p:cNvSpPr/>
          <p:nvPr/>
        </p:nvSpPr>
        <p:spPr>
          <a:xfrm>
            <a:off x="7110032" y="647700"/>
            <a:ext cx="4067936" cy="3300113"/>
          </a:xfrm>
          <a:custGeom>
            <a:avLst/>
            <a:gdLst/>
            <a:ahLst/>
            <a:cxnLst/>
            <a:rect l="l" t="t" r="r" b="b"/>
            <a:pathLst>
              <a:path w="4067936" h="3300113">
                <a:moveTo>
                  <a:pt x="0" y="0"/>
                </a:moveTo>
                <a:lnTo>
                  <a:pt x="4067937" y="0"/>
                </a:lnTo>
                <a:lnTo>
                  <a:pt x="4067937" y="3300113"/>
                </a:lnTo>
                <a:lnTo>
                  <a:pt x="0" y="330011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570193" y="4316146"/>
            <a:ext cx="12692385" cy="31933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3003"/>
              </a:lnSpc>
            </a:pPr>
            <a:r>
              <a:rPr lang="en-US" sz="7977" dirty="0">
                <a:solidFill>
                  <a:srgbClr val="FFFFFF"/>
                </a:solidFill>
                <a:latin typeface="+mj-lt"/>
              </a:rPr>
              <a:t>CẢM ƠN CÁC BẠN ĐÃ   LẮNG NGHE :333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586373E-60A7-4C12-8175-E72E879345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943206" y="3009900"/>
            <a:ext cx="7937259" cy="79372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6585397">
            <a:off x="7881079" y="1085589"/>
            <a:ext cx="2525842" cy="2603961"/>
          </a:xfrm>
          <a:custGeom>
            <a:avLst/>
            <a:gdLst/>
            <a:ahLst/>
            <a:cxnLst/>
            <a:rect l="l" t="t" r="r" b="b"/>
            <a:pathLst>
              <a:path w="2525842" h="2603961">
                <a:moveTo>
                  <a:pt x="0" y="0"/>
                </a:moveTo>
                <a:lnTo>
                  <a:pt x="2525842" y="0"/>
                </a:lnTo>
                <a:lnTo>
                  <a:pt x="2525842" y="2603961"/>
                </a:lnTo>
                <a:lnTo>
                  <a:pt x="0" y="260396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 rot="64222" flipH="1">
            <a:off x="7629657" y="6716421"/>
            <a:ext cx="3028686" cy="2513809"/>
          </a:xfrm>
          <a:custGeom>
            <a:avLst/>
            <a:gdLst/>
            <a:ahLst/>
            <a:cxnLst/>
            <a:rect l="l" t="t" r="r" b="b"/>
            <a:pathLst>
              <a:path w="3028686" h="2513809">
                <a:moveTo>
                  <a:pt x="3028686" y="0"/>
                </a:moveTo>
                <a:lnTo>
                  <a:pt x="0" y="0"/>
                </a:lnTo>
                <a:lnTo>
                  <a:pt x="0" y="2513810"/>
                </a:lnTo>
                <a:lnTo>
                  <a:pt x="3028686" y="2513810"/>
                </a:lnTo>
                <a:lnTo>
                  <a:pt x="3028686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264622" y="4614862"/>
            <a:ext cx="13298943" cy="10772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7000" dirty="0">
                <a:solidFill>
                  <a:srgbClr val="EF90CB"/>
                </a:solidFill>
                <a:latin typeface="+mj-lt"/>
              </a:rPr>
              <a:t>1-</a:t>
            </a:r>
            <a:r>
              <a:rPr lang="en-US" sz="7000" dirty="0">
                <a:solidFill>
                  <a:srgbClr val="FFFFFF"/>
                </a:solidFill>
                <a:latin typeface="+mj-lt"/>
              </a:rPr>
              <a:t>Giới </a:t>
            </a:r>
            <a:r>
              <a:rPr lang="en-US" sz="7000" dirty="0" err="1">
                <a:solidFill>
                  <a:srgbClr val="FFFFFF"/>
                </a:solidFill>
                <a:latin typeface="+mj-lt"/>
              </a:rPr>
              <a:t>thiệu</a:t>
            </a:r>
            <a:r>
              <a:rPr lang="en-US" sz="70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7000" dirty="0" err="1">
                <a:solidFill>
                  <a:srgbClr val="FFFFFF"/>
                </a:solidFill>
                <a:latin typeface="+mj-lt"/>
              </a:rPr>
              <a:t>về</a:t>
            </a:r>
            <a:r>
              <a:rPr lang="en-US" sz="7000" dirty="0">
                <a:solidFill>
                  <a:srgbClr val="FFFFFF"/>
                </a:solidFill>
                <a:latin typeface="+mj-lt"/>
              </a:rPr>
              <a:t> IDS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5400000">
            <a:off x="-1942884" y="5289671"/>
            <a:ext cx="7937259" cy="793725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10592821">
            <a:off x="-2939929" y="-1581060"/>
            <a:ext cx="7937259" cy="79372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824842" y="5143500"/>
            <a:ext cx="7937259" cy="79372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rot="-5253022">
            <a:off x="13020059" y="-1646886"/>
            <a:ext cx="7937259" cy="793725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422511" y="88133"/>
            <a:ext cx="4814229" cy="4597589"/>
          </a:xfrm>
          <a:prstGeom prst="rect">
            <a:avLst/>
          </a:prstGeom>
        </p:spPr>
      </p:pic>
      <p:sp>
        <p:nvSpPr>
          <p:cNvPr id="2" name="Freeform 2"/>
          <p:cNvSpPr/>
          <p:nvPr/>
        </p:nvSpPr>
        <p:spPr>
          <a:xfrm>
            <a:off x="12496800" y="831316"/>
            <a:ext cx="3017887" cy="3111224"/>
          </a:xfrm>
          <a:custGeom>
            <a:avLst/>
            <a:gdLst/>
            <a:ahLst/>
            <a:cxnLst/>
            <a:rect l="l" t="t" r="r" b="b"/>
            <a:pathLst>
              <a:path w="3017887" h="3111224">
                <a:moveTo>
                  <a:pt x="0" y="0"/>
                </a:moveTo>
                <a:lnTo>
                  <a:pt x="3017888" y="0"/>
                </a:lnTo>
                <a:lnTo>
                  <a:pt x="3017888" y="3111224"/>
                </a:lnTo>
                <a:lnTo>
                  <a:pt x="0" y="311122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1508062" y="3167928"/>
            <a:ext cx="7635938" cy="5603384"/>
          </a:xfrm>
          <a:custGeom>
            <a:avLst/>
            <a:gdLst/>
            <a:ahLst/>
            <a:cxnLst/>
            <a:rect l="l" t="t" r="r" b="b"/>
            <a:pathLst>
              <a:path w="7635938" h="5603384">
                <a:moveTo>
                  <a:pt x="0" y="0"/>
                </a:moveTo>
                <a:lnTo>
                  <a:pt x="7635938" y="0"/>
                </a:lnTo>
                <a:lnTo>
                  <a:pt x="7635938" y="5603384"/>
                </a:lnTo>
                <a:lnTo>
                  <a:pt x="0" y="56033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9000"/>
            </a:blip>
            <a:stretch>
              <a:fillRect t="-480"/>
            </a:stretch>
          </a:blipFill>
        </p:spPr>
        <p:txBody>
          <a:bodyPr/>
          <a:lstStyle/>
          <a:p>
            <a:endParaRPr lang="en-US"/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 rot="5400000">
            <a:off x="-1152214" y="6636076"/>
            <a:ext cx="5288279" cy="528827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9962286" y="4570309"/>
            <a:ext cx="7734680" cy="40267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5341"/>
              </a:lnSpc>
            </a:pPr>
            <a:r>
              <a:rPr lang="en-US" sz="3560" spc="49" dirty="0">
                <a:solidFill>
                  <a:srgbClr val="FFFFFF"/>
                </a:solidFill>
              </a:rPr>
              <a:t>IDS(Intrusion Detection System)</a:t>
            </a:r>
          </a:p>
          <a:p>
            <a:pPr algn="just">
              <a:lnSpc>
                <a:spcPts val="5341"/>
              </a:lnSpc>
            </a:pPr>
            <a:r>
              <a:rPr lang="en-US" sz="3560" spc="49" dirty="0">
                <a:solidFill>
                  <a:srgbClr val="FFFFFF"/>
                </a:solidFill>
              </a:rPr>
              <a:t>IDS </a:t>
            </a:r>
            <a:r>
              <a:rPr lang="en-US" sz="3560" spc="49" dirty="0" err="1">
                <a:solidFill>
                  <a:srgbClr val="FFFFFF"/>
                </a:solidFill>
              </a:rPr>
              <a:t>là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hệ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thống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phần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mềm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hoặc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thiết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bị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giám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sát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mạng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hoặc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hệ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thống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máy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tính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để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phát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hiện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hoạt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động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xâm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nhập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trái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phép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hoặc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bất</a:t>
            </a:r>
            <a:r>
              <a:rPr lang="en-US" sz="3560" spc="49" dirty="0">
                <a:solidFill>
                  <a:srgbClr val="FFFFFF"/>
                </a:solidFill>
              </a:rPr>
              <a:t> </a:t>
            </a:r>
            <a:r>
              <a:rPr lang="en-US" sz="3560" spc="49" dirty="0" err="1">
                <a:solidFill>
                  <a:srgbClr val="FFFFFF"/>
                </a:solidFill>
              </a:rPr>
              <a:t>thường</a:t>
            </a:r>
            <a:r>
              <a:rPr lang="en-US" sz="3560" spc="49" dirty="0">
                <a:solidFill>
                  <a:srgbClr val="FFFFFF"/>
                </a:solidFill>
              </a:rPr>
              <a:t>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330179" y="1450774"/>
            <a:ext cx="8833319" cy="936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320"/>
              </a:lnSpc>
            </a:pPr>
            <a:r>
              <a:rPr lang="en-US" sz="6100" dirty="0">
                <a:solidFill>
                  <a:srgbClr val="EF90CB"/>
                </a:solidFill>
                <a:latin typeface="+mj-lt"/>
              </a:rPr>
              <a:t>1.1 </a:t>
            </a:r>
            <a:r>
              <a:rPr lang="en-US" sz="6100" dirty="0">
                <a:solidFill>
                  <a:srgbClr val="FFFFFF"/>
                </a:solidFill>
                <a:latin typeface="+mj-lt"/>
              </a:rPr>
              <a:t>IDS </a:t>
            </a:r>
            <a:r>
              <a:rPr lang="en-US" sz="6100" dirty="0" err="1">
                <a:solidFill>
                  <a:srgbClr val="FFFFFF"/>
                </a:solidFill>
                <a:latin typeface="+mj-lt"/>
              </a:rPr>
              <a:t>là</a:t>
            </a:r>
            <a:r>
              <a:rPr lang="en-US" sz="61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6100" dirty="0" err="1">
                <a:solidFill>
                  <a:srgbClr val="FFFFFF"/>
                </a:solidFill>
                <a:latin typeface="+mj-lt"/>
              </a:rPr>
              <a:t>gì</a:t>
            </a:r>
            <a:r>
              <a:rPr lang="en-US" sz="6100" dirty="0">
                <a:solidFill>
                  <a:srgbClr val="FFFFFF"/>
                </a:solidFill>
                <a:latin typeface="+mj-lt"/>
              </a:rPr>
              <a:t>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160" y="-1778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59" b="-925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260365" y="3659187"/>
            <a:ext cx="13767269" cy="523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endParaRPr/>
          </a:p>
        </p:txBody>
      </p:sp>
      <p:sp>
        <p:nvSpPr>
          <p:cNvPr id="4" name="TextBox 4"/>
          <p:cNvSpPr txBox="1"/>
          <p:nvPr/>
        </p:nvSpPr>
        <p:spPr>
          <a:xfrm>
            <a:off x="2438400" y="2019076"/>
            <a:ext cx="13767269" cy="23169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360"/>
              </a:lnSpc>
            </a:pPr>
            <a:r>
              <a:rPr lang="en-US" sz="7800" dirty="0">
                <a:solidFill>
                  <a:srgbClr val="EF90CB"/>
                </a:solidFill>
                <a:latin typeface="+mj-lt"/>
              </a:rPr>
              <a:t>1.2</a:t>
            </a:r>
            <a:r>
              <a:rPr lang="en-US" sz="7800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7800" dirty="0" err="1">
                <a:solidFill>
                  <a:srgbClr val="FFFFFF"/>
                </a:solidFill>
                <a:latin typeface="+mj-lt"/>
              </a:rPr>
              <a:t>Có</a:t>
            </a:r>
            <a:r>
              <a:rPr lang="en-US" sz="7800" dirty="0">
                <a:solidFill>
                  <a:srgbClr val="FFFFFF"/>
                </a:solidFill>
                <a:latin typeface="+mj-lt"/>
              </a:rPr>
              <a:t> 2 </a:t>
            </a:r>
            <a:r>
              <a:rPr lang="vi-VN" sz="7800" dirty="0">
                <a:solidFill>
                  <a:srgbClr val="FFFFFF"/>
                </a:solidFill>
                <a:latin typeface="+mj-lt"/>
              </a:rPr>
              <a:t>phương thức chính trong IDS</a:t>
            </a:r>
            <a:r>
              <a:rPr lang="en-US" sz="7800" dirty="0">
                <a:solidFill>
                  <a:srgbClr val="FFFFFF"/>
                </a:solidFill>
                <a:latin typeface="+mj-lt"/>
              </a:rPr>
              <a:t>: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2270525" y="4529144"/>
            <a:ext cx="13767269" cy="37387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899"/>
              </a:lnSpc>
            </a:pPr>
            <a:endParaRPr dirty="0"/>
          </a:p>
          <a:p>
            <a:pPr marL="755647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 dirty="0" err="1">
                <a:solidFill>
                  <a:srgbClr val="FFFFFF"/>
                </a:solidFill>
              </a:rPr>
              <a:t>Dựa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trên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vi-VN" sz="3499" dirty="0">
                <a:solidFill>
                  <a:srgbClr val="FFFFFF"/>
                </a:solidFill>
              </a:rPr>
              <a:t>dấu hiệu</a:t>
            </a:r>
            <a:r>
              <a:rPr lang="en-US" sz="3499" dirty="0">
                <a:solidFill>
                  <a:srgbClr val="FFFFFF"/>
                </a:solidFill>
              </a:rPr>
              <a:t>: So </a:t>
            </a:r>
            <a:r>
              <a:rPr lang="en-US" sz="3499" dirty="0" err="1">
                <a:solidFill>
                  <a:srgbClr val="FFFFFF"/>
                </a:solidFill>
              </a:rPr>
              <a:t>sánh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hoạt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động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mạng</a:t>
            </a:r>
            <a:r>
              <a:rPr lang="en-US" sz="3499" dirty="0">
                <a:solidFill>
                  <a:srgbClr val="FFFFFF"/>
                </a:solidFill>
              </a:rPr>
              <a:t>/</a:t>
            </a:r>
            <a:r>
              <a:rPr lang="en-US" sz="3499" dirty="0" err="1">
                <a:solidFill>
                  <a:srgbClr val="FFFFFF"/>
                </a:solidFill>
              </a:rPr>
              <a:t>hệ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thống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với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cơ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sở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dữ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liệu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tấn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công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đã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biết</a:t>
            </a:r>
            <a:r>
              <a:rPr lang="en-US" sz="3499" dirty="0">
                <a:solidFill>
                  <a:srgbClr val="FFFFFF"/>
                </a:solidFill>
              </a:rPr>
              <a:t>.</a:t>
            </a:r>
          </a:p>
          <a:p>
            <a:pPr marL="755647" lvl="1" indent="-377824" algn="just">
              <a:lnSpc>
                <a:spcPts val="4899"/>
              </a:lnSpc>
              <a:buFont typeface="Arial"/>
              <a:buChar char="•"/>
            </a:pPr>
            <a:r>
              <a:rPr lang="en-US" sz="3499" dirty="0" err="1">
                <a:solidFill>
                  <a:srgbClr val="FFFFFF"/>
                </a:solidFill>
              </a:rPr>
              <a:t>Dựa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trên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bất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thường</a:t>
            </a:r>
            <a:r>
              <a:rPr lang="en-US" sz="3499" dirty="0">
                <a:solidFill>
                  <a:srgbClr val="FFFFFF"/>
                </a:solidFill>
              </a:rPr>
              <a:t>: </a:t>
            </a:r>
            <a:r>
              <a:rPr lang="en-US" sz="3499" dirty="0" err="1">
                <a:solidFill>
                  <a:srgbClr val="FFFFFF"/>
                </a:solidFill>
              </a:rPr>
              <a:t>Sử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dụng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thuật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toán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học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máy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để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tìm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kiếm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mẫu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bất</a:t>
            </a:r>
            <a:r>
              <a:rPr lang="en-US" sz="3499" dirty="0">
                <a:solidFill>
                  <a:srgbClr val="FFFFFF"/>
                </a:solidFill>
              </a:rPr>
              <a:t> </a:t>
            </a:r>
            <a:r>
              <a:rPr lang="en-US" sz="3499" dirty="0" err="1">
                <a:solidFill>
                  <a:srgbClr val="FFFFFF"/>
                </a:solidFill>
              </a:rPr>
              <a:t>thường</a:t>
            </a:r>
            <a:r>
              <a:rPr lang="en-US" sz="3499" dirty="0">
                <a:solidFill>
                  <a:srgbClr val="FFFFFF"/>
                </a:solidFill>
              </a:rPr>
              <a:t>.</a:t>
            </a:r>
          </a:p>
          <a:p>
            <a:pPr algn="just">
              <a:lnSpc>
                <a:spcPts val="4899"/>
              </a:lnSpc>
            </a:pPr>
            <a:endParaRPr lang="en-US" sz="3499" dirty="0">
              <a:solidFill>
                <a:srgbClr val="FFFFFF"/>
              </a:solidFill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 rot="5400000">
            <a:off x="-1942884" y="5289671"/>
            <a:ext cx="7937259" cy="793725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7827646" y="1301394"/>
            <a:ext cx="0" cy="7638389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aphicFrame>
        <p:nvGraphicFramePr>
          <p:cNvPr id="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55301"/>
              </p:ext>
            </p:extLst>
          </p:nvPr>
        </p:nvGraphicFramePr>
        <p:xfrm>
          <a:off x="9614299" y="1301394"/>
          <a:ext cx="5826687" cy="7505209"/>
        </p:xfrm>
        <a:graphic>
          <a:graphicData uri="http://schemas.openxmlformats.org/drawingml/2006/table">
            <a:tbl>
              <a:tblPr/>
              <a:tblGrid>
                <a:gridCol w="58266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704850">
                <a:tc>
                  <a:txBody>
                    <a:bodyPr/>
                    <a:lstStyle/>
                    <a:p>
                      <a:pPr algn="just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+mn-lt"/>
                        </a:rPr>
                        <a:t>GIÁM SÁT</a:t>
                      </a:r>
                      <a:endParaRPr lang="en-US" sz="1100">
                        <a:latin typeface="+mn-lt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42480"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+mn-lt"/>
                        </a:rPr>
                        <a:t>Theo giõi lưu lượng mạng, hoạt động hệ thống để tìm kiếm dấu hiệu bất thường.</a:t>
                      </a:r>
                      <a:endParaRPr lang="en-US" sz="1100">
                        <a:latin typeface="+mn-lt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6725">
                <a:tc>
                  <a:txBody>
                    <a:bodyPr/>
                    <a:lstStyle/>
                    <a:p>
                      <a:pPr algn="just">
                        <a:lnSpc>
                          <a:spcPts val="2799"/>
                        </a:lnSpc>
                        <a:defRPr/>
                      </a:pPr>
                      <a:endParaRPr lang="en-US" sz="1100">
                        <a:latin typeface="+mn-lt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algn="just">
                        <a:lnSpc>
                          <a:spcPts val="3600"/>
                        </a:lnSpc>
                        <a:defRPr/>
                      </a:pPr>
                      <a:r>
                        <a:rPr lang="en-US" sz="3000" dirty="0">
                          <a:solidFill>
                            <a:srgbClr val="FFFFFF"/>
                          </a:solidFill>
                          <a:latin typeface="+mn-lt"/>
                        </a:rPr>
                        <a:t>PHÁT HIỆN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81075"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>
                          <a:solidFill>
                            <a:srgbClr val="FFFFFF"/>
                          </a:solidFill>
                          <a:latin typeface="+mn-lt"/>
                        </a:rPr>
                        <a:t>Tạo cảnh báo khi phát hiện hoạt động đáng ngờ</a:t>
                      </a:r>
                      <a:endParaRPr lang="en-US" sz="1100">
                        <a:latin typeface="+mn-lt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900204">
                <a:tc>
                  <a:txBody>
                    <a:bodyPr/>
                    <a:lstStyle/>
                    <a:p>
                      <a:pPr algn="just">
                        <a:lnSpc>
                          <a:spcPts val="3219"/>
                        </a:lnSpc>
                        <a:defRPr/>
                      </a:pPr>
                      <a:endParaRPr lang="en-US" sz="1100">
                        <a:latin typeface="+mn-lt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704850">
                <a:tc>
                  <a:txBody>
                    <a:bodyPr/>
                    <a:lstStyle/>
                    <a:p>
                      <a:pPr algn="just">
                        <a:lnSpc>
                          <a:spcPts val="3600"/>
                        </a:lnSpc>
                        <a:defRPr/>
                      </a:pPr>
                      <a:r>
                        <a:rPr lang="en-US" sz="3000">
                          <a:solidFill>
                            <a:srgbClr val="FFFFFF"/>
                          </a:solidFill>
                          <a:latin typeface="+mn-lt"/>
                        </a:rPr>
                        <a:t>PHÂN TÍCH</a:t>
                      </a:r>
                      <a:endParaRPr lang="en-US" sz="1100">
                        <a:latin typeface="+mn-lt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400175">
                <a:tc>
                  <a:txBody>
                    <a:bodyPr/>
                    <a:lstStyle/>
                    <a:p>
                      <a:pPr algn="just">
                        <a:lnSpc>
                          <a:spcPts val="3359"/>
                        </a:lnSpc>
                        <a:defRPr/>
                      </a:pP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Xác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định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mức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độ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nghiêm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trọng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của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mối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để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dọa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và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đưa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ra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biện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pháp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phản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ứng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phù</a:t>
                      </a:r>
                      <a:r>
                        <a:rPr lang="en-US" sz="2399" dirty="0">
                          <a:solidFill>
                            <a:srgbClr val="FFFFFF"/>
                          </a:solidFill>
                          <a:latin typeface="+mn-lt"/>
                        </a:rPr>
                        <a:t> </a:t>
                      </a:r>
                      <a:r>
                        <a:rPr lang="en-US" sz="2399" dirty="0" err="1">
                          <a:solidFill>
                            <a:srgbClr val="FFFFFF"/>
                          </a:solidFill>
                          <a:latin typeface="+mn-lt"/>
                        </a:rPr>
                        <a:t>hợp</a:t>
                      </a:r>
                      <a:endParaRPr lang="en-US" sz="1100" dirty="0">
                        <a:latin typeface="+mn-lt"/>
                      </a:endParaRPr>
                    </a:p>
                  </a:txBody>
                  <a:tcPr marL="0" marR="0" marT="0" marB="0">
                    <a:lnL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200177" y="2729282"/>
            <a:ext cx="7285723" cy="2890173"/>
            <a:chOff x="0" y="0"/>
            <a:chExt cx="9714298" cy="3853564"/>
          </a:xfrm>
        </p:grpSpPr>
        <p:sp>
          <p:nvSpPr>
            <p:cNvPr id="5" name="TextBox 5"/>
            <p:cNvSpPr txBox="1"/>
            <p:nvPr/>
          </p:nvSpPr>
          <p:spPr>
            <a:xfrm>
              <a:off x="0" y="3336039"/>
              <a:ext cx="9714298" cy="51752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000"/>
                </a:lnSpc>
              </a:pPr>
              <a:endParaRPr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0"/>
              <a:ext cx="9714298" cy="26416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800"/>
                </a:lnSpc>
              </a:pPr>
              <a:r>
                <a:rPr lang="en-US" sz="6500" dirty="0">
                  <a:solidFill>
                    <a:srgbClr val="EF90CB"/>
                  </a:solidFill>
                  <a:latin typeface="Poppins Medium Bold"/>
                </a:rPr>
                <a:t>1.3</a:t>
              </a:r>
              <a:r>
                <a:rPr lang="en-US" sz="6500" dirty="0">
                  <a:solidFill>
                    <a:srgbClr val="FFFFFF"/>
                  </a:solidFill>
                  <a:latin typeface="Poppins Medium Bold"/>
                </a:rPr>
                <a:t> </a:t>
              </a:r>
              <a:r>
                <a:rPr lang="en-US" sz="6500" dirty="0" err="1">
                  <a:solidFill>
                    <a:srgbClr val="FFFFFF"/>
                  </a:solidFill>
                  <a:latin typeface="Poppins Medium Bold"/>
                </a:rPr>
                <a:t>Chức</a:t>
              </a:r>
              <a:r>
                <a:rPr lang="en-US" sz="6500" dirty="0">
                  <a:solidFill>
                    <a:srgbClr val="FFFFFF"/>
                  </a:solidFill>
                  <a:latin typeface="Poppins Medium Bold"/>
                </a:rPr>
                <a:t> </a:t>
              </a:r>
              <a:r>
                <a:rPr lang="en-US" sz="6500" dirty="0" err="1">
                  <a:solidFill>
                    <a:srgbClr val="FFFFFF"/>
                  </a:solidFill>
                  <a:latin typeface="Poppins Medium Bold"/>
                </a:rPr>
                <a:t>năng</a:t>
              </a:r>
              <a:r>
                <a:rPr lang="en-US" sz="6500" dirty="0">
                  <a:solidFill>
                    <a:srgbClr val="FFFFFF"/>
                  </a:solidFill>
                  <a:latin typeface="Poppins Medium Bold"/>
                </a:rPr>
                <a:t> </a:t>
              </a:r>
              <a:r>
                <a:rPr lang="en-US" sz="6500" dirty="0" err="1">
                  <a:solidFill>
                    <a:srgbClr val="FFFFFF"/>
                  </a:solidFill>
                  <a:latin typeface="Poppins Medium Bold"/>
                </a:rPr>
                <a:t>chính</a:t>
              </a:r>
              <a:endParaRPr lang="en-US" sz="6500" dirty="0">
                <a:solidFill>
                  <a:srgbClr val="FFFFFF"/>
                </a:solidFill>
                <a:latin typeface="Poppins Medium Bold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1313582" y="5053999"/>
            <a:ext cx="7937259" cy="793725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357110" y="5619455"/>
            <a:ext cx="4676410" cy="10755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344284" y="3265049"/>
            <a:ext cx="14124316" cy="652608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18860" lvl="1" indent="-309430" algn="just">
              <a:lnSpc>
                <a:spcPct val="150000"/>
              </a:lnSpc>
              <a:buFont typeface="Arial"/>
              <a:buChar char="•"/>
            </a:pPr>
            <a:r>
              <a:rPr lang="en-US" sz="2866" dirty="0" err="1">
                <a:solidFill>
                  <a:srgbClr val="FFFFFF"/>
                </a:solidFill>
              </a:rPr>
              <a:t>Phát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hiện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các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hoạt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động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xâm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nhập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trái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phép</a:t>
            </a:r>
            <a:r>
              <a:rPr lang="en-US" sz="2866" dirty="0">
                <a:solidFill>
                  <a:srgbClr val="FFFFFF"/>
                </a:solidFill>
              </a:rPr>
              <a:t>: IDS </a:t>
            </a:r>
            <a:r>
              <a:rPr lang="en-US" sz="2866" dirty="0" err="1">
                <a:solidFill>
                  <a:srgbClr val="FFFFFF"/>
                </a:solidFill>
              </a:rPr>
              <a:t>có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thể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phát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hiện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các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hoạt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động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xâm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nhập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mạng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sau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khi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chúng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đã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vượt</a:t>
            </a:r>
            <a:r>
              <a:rPr lang="en-US" sz="2866" dirty="0">
                <a:solidFill>
                  <a:srgbClr val="FFFFFF"/>
                </a:solidFill>
              </a:rPr>
              <a:t> qua </a:t>
            </a:r>
            <a:r>
              <a:rPr lang="en-US" sz="2866" dirty="0" err="1">
                <a:solidFill>
                  <a:srgbClr val="FFFFFF"/>
                </a:solidFill>
              </a:rPr>
              <a:t>tường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lửa</a:t>
            </a:r>
            <a:r>
              <a:rPr lang="en-US" sz="2866" dirty="0">
                <a:solidFill>
                  <a:srgbClr val="FFFFFF"/>
                </a:solidFill>
              </a:rPr>
              <a:t>.</a:t>
            </a:r>
          </a:p>
          <a:p>
            <a:pPr marL="618860" lvl="1" indent="-309430" algn="just">
              <a:lnSpc>
                <a:spcPct val="150000"/>
              </a:lnSpc>
              <a:buFont typeface="Arial"/>
              <a:buChar char="•"/>
            </a:pPr>
            <a:r>
              <a:rPr lang="en-US" sz="2866" dirty="0" err="1">
                <a:solidFill>
                  <a:srgbClr val="FFFFFF"/>
                </a:solidFill>
              </a:rPr>
              <a:t>Giám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sát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toàn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diện</a:t>
            </a:r>
            <a:r>
              <a:rPr lang="en-US" sz="2866" dirty="0">
                <a:solidFill>
                  <a:srgbClr val="FFFFFF"/>
                </a:solidFill>
              </a:rPr>
              <a:t>: IDS </a:t>
            </a:r>
            <a:r>
              <a:rPr lang="en-US" sz="2866" dirty="0" err="1">
                <a:solidFill>
                  <a:srgbClr val="FFFFFF"/>
                </a:solidFill>
              </a:rPr>
              <a:t>có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thể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giám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sát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lưu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lượng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mạng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và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hoạt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động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hệ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thống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để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tìm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kiếm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các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dấu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hiệu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bất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thường</a:t>
            </a:r>
            <a:r>
              <a:rPr lang="en-US" sz="2866" dirty="0">
                <a:solidFill>
                  <a:srgbClr val="FFFFFF"/>
                </a:solidFill>
              </a:rPr>
              <a:t>.</a:t>
            </a:r>
          </a:p>
          <a:p>
            <a:pPr marL="618860" lvl="1" indent="-309430" algn="just">
              <a:lnSpc>
                <a:spcPct val="150000"/>
              </a:lnSpc>
              <a:buFont typeface="Arial"/>
              <a:buChar char="•"/>
            </a:pPr>
            <a:r>
              <a:rPr lang="en-US" sz="2866" dirty="0" err="1">
                <a:solidFill>
                  <a:srgbClr val="FFFFFF"/>
                </a:solidFill>
              </a:rPr>
              <a:t>Phân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tích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chuyên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sâu</a:t>
            </a:r>
            <a:r>
              <a:rPr lang="en-US" sz="2866" dirty="0">
                <a:solidFill>
                  <a:srgbClr val="FFFFFF"/>
                </a:solidFill>
              </a:rPr>
              <a:t>: IDS </a:t>
            </a:r>
            <a:r>
              <a:rPr lang="en-US" sz="2866" dirty="0" err="1">
                <a:solidFill>
                  <a:srgbClr val="FFFFFF"/>
                </a:solidFill>
              </a:rPr>
              <a:t>có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thể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phân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tích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các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cảnh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báo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để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xác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định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mức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độ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nghiêm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trọng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của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mối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đe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dọa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và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đưa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ra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biện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pháp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phản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ứng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phù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hợp</a:t>
            </a:r>
            <a:r>
              <a:rPr lang="en-US" sz="2866" dirty="0">
                <a:solidFill>
                  <a:srgbClr val="FFFFFF"/>
                </a:solidFill>
              </a:rPr>
              <a:t>.</a:t>
            </a:r>
          </a:p>
          <a:p>
            <a:pPr marL="618860" lvl="1" indent="-309430" algn="just">
              <a:lnSpc>
                <a:spcPct val="150000"/>
              </a:lnSpc>
              <a:buFont typeface="Arial"/>
              <a:buChar char="•"/>
            </a:pPr>
            <a:r>
              <a:rPr lang="en-US" sz="2866" dirty="0" err="1">
                <a:solidFill>
                  <a:srgbClr val="FFFFFF"/>
                </a:solidFill>
              </a:rPr>
              <a:t>Khả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năng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thích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ứng</a:t>
            </a:r>
            <a:r>
              <a:rPr lang="en-US" sz="2866" dirty="0">
                <a:solidFill>
                  <a:srgbClr val="FFFFFF"/>
                </a:solidFill>
              </a:rPr>
              <a:t>: IDS </a:t>
            </a:r>
            <a:r>
              <a:rPr lang="en-US" sz="2866" dirty="0" err="1">
                <a:solidFill>
                  <a:srgbClr val="FFFFFF"/>
                </a:solidFill>
              </a:rPr>
              <a:t>có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thể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thích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ứng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với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các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mối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đe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dọa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mới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bằng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cách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cập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nhật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cơ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sở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dữ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liệu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chữ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ký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hoặc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thuật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toán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học</a:t>
            </a:r>
            <a:r>
              <a:rPr lang="en-US" sz="2866" dirty="0">
                <a:solidFill>
                  <a:srgbClr val="FFFFFF"/>
                </a:solidFill>
              </a:rPr>
              <a:t> </a:t>
            </a:r>
            <a:r>
              <a:rPr lang="en-US" sz="2866" dirty="0" err="1">
                <a:solidFill>
                  <a:srgbClr val="FFFFFF"/>
                </a:solidFill>
              </a:rPr>
              <a:t>máy</a:t>
            </a:r>
            <a:r>
              <a:rPr lang="en-US" sz="2866" dirty="0">
                <a:solidFill>
                  <a:srgbClr val="FFFFFF"/>
                </a:solidFill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n-US" sz="2866" dirty="0">
              <a:solidFill>
                <a:srgbClr val="FFFFFF"/>
              </a:solidFill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344284" y="1372724"/>
            <a:ext cx="13600215" cy="10668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437"/>
              </a:lnSpc>
            </a:pPr>
            <a:r>
              <a:rPr lang="en-US" sz="7031" dirty="0">
                <a:solidFill>
                  <a:srgbClr val="EF90CB"/>
                </a:solidFill>
                <a:latin typeface="+mj-lt"/>
              </a:rPr>
              <a:t>1.4 </a:t>
            </a:r>
            <a:r>
              <a:rPr lang="vi-VN" sz="7031" dirty="0">
                <a:solidFill>
                  <a:srgbClr val="FFFFFF"/>
                </a:solidFill>
                <a:latin typeface="+mj-lt"/>
              </a:rPr>
              <a:t>L</a:t>
            </a:r>
            <a:r>
              <a:rPr lang="en-US" sz="7031" dirty="0" err="1">
                <a:solidFill>
                  <a:srgbClr val="FFFFFF"/>
                </a:solidFill>
                <a:latin typeface="+mj-lt"/>
              </a:rPr>
              <a:t>ợi</a:t>
            </a:r>
            <a:r>
              <a:rPr lang="en-US" sz="70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7031" dirty="0" err="1">
                <a:solidFill>
                  <a:srgbClr val="FFFFFF"/>
                </a:solidFill>
                <a:latin typeface="+mj-lt"/>
              </a:rPr>
              <a:t>ích</a:t>
            </a:r>
            <a:r>
              <a:rPr lang="en-US" sz="7031" dirty="0">
                <a:solidFill>
                  <a:srgbClr val="FFFFFF"/>
                </a:solidFill>
                <a:latin typeface="+mj-lt"/>
              </a:rPr>
              <a:t>, </a:t>
            </a:r>
            <a:r>
              <a:rPr lang="en-US" sz="7031" dirty="0" err="1">
                <a:solidFill>
                  <a:srgbClr val="FFFFFF"/>
                </a:solidFill>
                <a:latin typeface="+mj-lt"/>
              </a:rPr>
              <a:t>hạn</a:t>
            </a:r>
            <a:r>
              <a:rPr lang="en-US" sz="70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7031" dirty="0" err="1">
                <a:solidFill>
                  <a:srgbClr val="FFFFFF"/>
                </a:solidFill>
                <a:latin typeface="+mj-lt"/>
              </a:rPr>
              <a:t>chế</a:t>
            </a:r>
            <a:r>
              <a:rPr lang="en-US" sz="7031" dirty="0">
                <a:solidFill>
                  <a:srgbClr val="FFFFFF"/>
                </a:solidFill>
                <a:latin typeface="+mj-lt"/>
              </a:rPr>
              <a:t> </a:t>
            </a:r>
            <a:r>
              <a:rPr lang="en-US" sz="7031" dirty="0" err="1">
                <a:solidFill>
                  <a:srgbClr val="FFFFFF"/>
                </a:solidFill>
                <a:latin typeface="+mj-lt"/>
              </a:rPr>
              <a:t>của</a:t>
            </a:r>
            <a:r>
              <a:rPr lang="en-US" sz="7031" dirty="0">
                <a:solidFill>
                  <a:srgbClr val="FFFFFF"/>
                </a:solidFill>
                <a:latin typeface="+mj-lt"/>
              </a:rPr>
              <a:t> IDS</a:t>
            </a:r>
          </a:p>
        </p:txBody>
      </p:sp>
      <p:sp>
        <p:nvSpPr>
          <p:cNvPr id="4" name="AutoShape 4"/>
          <p:cNvSpPr/>
          <p:nvPr/>
        </p:nvSpPr>
        <p:spPr>
          <a:xfrm>
            <a:off x="1344284" y="3092453"/>
            <a:ext cx="13600215" cy="0"/>
          </a:xfrm>
          <a:prstGeom prst="line">
            <a:avLst/>
          </a:prstGeom>
          <a:ln w="19050" cap="rnd">
            <a:solidFill>
              <a:srgbClr val="10B5B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1645780" y="-1378224"/>
            <a:ext cx="7937259" cy="79372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992601" y="2351062"/>
            <a:ext cx="13419488" cy="5540423"/>
            <a:chOff x="0" y="520132"/>
            <a:chExt cx="17892650" cy="7387231"/>
          </a:xfrm>
        </p:grpSpPr>
        <p:sp>
          <p:nvSpPr>
            <p:cNvPr id="3" name="TextBox 3"/>
            <p:cNvSpPr txBox="1"/>
            <p:nvPr/>
          </p:nvSpPr>
          <p:spPr>
            <a:xfrm>
              <a:off x="6462132" y="520132"/>
              <a:ext cx="10668000" cy="171498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0139"/>
                </a:lnSpc>
              </a:pPr>
              <a:r>
                <a:rPr lang="en-US" sz="8449" spc="1081" dirty="0">
                  <a:solidFill>
                    <a:srgbClr val="FFFFFF"/>
                  </a:solidFill>
                  <a:latin typeface="+mj-lt"/>
                </a:rPr>
                <a:t>     </a:t>
              </a:r>
              <a:r>
                <a:rPr lang="en-US" sz="8449" spc="1081" dirty="0" err="1">
                  <a:solidFill>
                    <a:srgbClr val="FFFFFF"/>
                  </a:solidFill>
                  <a:latin typeface="+mj-lt"/>
                </a:rPr>
                <a:t>Hạn</a:t>
              </a:r>
              <a:r>
                <a:rPr lang="en-US" sz="8449" spc="1081" dirty="0">
                  <a:solidFill>
                    <a:srgbClr val="FFFFFF"/>
                  </a:solidFill>
                  <a:latin typeface="+mj-lt"/>
                </a:rPr>
                <a:t> </a:t>
              </a:r>
              <a:r>
                <a:rPr lang="en-US" sz="8449" spc="1081" dirty="0" err="1">
                  <a:solidFill>
                    <a:srgbClr val="FFFFFF"/>
                  </a:solidFill>
                  <a:latin typeface="+mj-lt"/>
                </a:rPr>
                <a:t>chế</a:t>
              </a:r>
              <a:endParaRPr lang="en-US" sz="8449" spc="1081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683215"/>
              <a:ext cx="17892650" cy="4224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766771" lvl="1" indent="-383385" algn="just">
                <a:lnSpc>
                  <a:spcPct val="150000"/>
                </a:lnSpc>
                <a:buFont typeface="Arial"/>
                <a:buChar char="•"/>
              </a:pPr>
              <a:r>
                <a:rPr lang="en-US" sz="3551" spc="355" dirty="0" err="1">
                  <a:solidFill>
                    <a:srgbClr val="FFFFFF"/>
                  </a:solidFill>
                </a:rPr>
                <a:t>Có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thể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tạo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nhiều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cảnh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báo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sai</a:t>
              </a:r>
              <a:r>
                <a:rPr lang="en-US" sz="3551" spc="355" dirty="0">
                  <a:solidFill>
                    <a:srgbClr val="FFFFFF"/>
                  </a:solidFill>
                </a:rPr>
                <a:t>.</a:t>
              </a:r>
            </a:p>
            <a:p>
              <a:pPr marL="766771" lvl="1" indent="-383385" algn="just">
                <a:lnSpc>
                  <a:spcPct val="150000"/>
                </a:lnSpc>
                <a:buFont typeface="Arial"/>
                <a:buChar char="•"/>
              </a:pPr>
              <a:r>
                <a:rPr lang="en-US" sz="3551" spc="355" dirty="0" err="1">
                  <a:solidFill>
                    <a:srgbClr val="FFFFFF"/>
                  </a:solidFill>
                </a:rPr>
                <a:t>Có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thể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bị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tấn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công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bởi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kẻ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tấn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công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tinh</a:t>
              </a:r>
              <a:r>
                <a:rPr lang="en-US" sz="3551" spc="355" dirty="0">
                  <a:solidFill>
                    <a:srgbClr val="FFFFFF"/>
                  </a:solidFill>
                </a:rPr>
                <a:t> vi.</a:t>
              </a:r>
            </a:p>
            <a:p>
              <a:pPr marL="766771" lvl="1" indent="-383385" algn="just">
                <a:lnSpc>
                  <a:spcPct val="150000"/>
                </a:lnSpc>
                <a:buFont typeface="Arial"/>
                <a:buChar char="•"/>
              </a:pPr>
              <a:r>
                <a:rPr lang="vi-VN" sz="3551" spc="355" dirty="0">
                  <a:solidFill>
                    <a:srgbClr val="FFFFFF"/>
                  </a:solidFill>
                </a:rPr>
                <a:t>Chi phí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tốn</a:t>
              </a:r>
              <a:r>
                <a:rPr lang="en-US" sz="3551" spc="355" dirty="0">
                  <a:solidFill>
                    <a:srgbClr val="FFFFFF"/>
                  </a:solidFill>
                </a:rPr>
                <a:t> </a:t>
              </a:r>
              <a:r>
                <a:rPr lang="en-US" sz="3551" spc="355" dirty="0" err="1">
                  <a:solidFill>
                    <a:srgbClr val="FFFFFF"/>
                  </a:solidFill>
                </a:rPr>
                <a:t>kém</a:t>
              </a:r>
              <a:r>
                <a:rPr lang="en-US" sz="3551" spc="355" dirty="0">
                  <a:solidFill>
                    <a:srgbClr val="FFFFFF"/>
                  </a:solidFill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sz="3551" spc="355" dirty="0">
                <a:solidFill>
                  <a:srgbClr val="FFFFFF"/>
                </a:solidFill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>
              <a:off x="0" y="2770536"/>
              <a:ext cx="17892650" cy="0"/>
            </a:xfrm>
            <a:prstGeom prst="line">
              <a:avLst/>
            </a:prstGeom>
            <a:ln w="32217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5400000">
            <a:off x="-297747" y="5289671"/>
            <a:ext cx="7937259" cy="7937259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7639511" y="6812744"/>
            <a:ext cx="3160284" cy="314448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38415" y="1716720"/>
            <a:ext cx="14811170" cy="7260169"/>
            <a:chOff x="0" y="498119"/>
            <a:chExt cx="19748227" cy="9680226"/>
          </a:xfrm>
        </p:grpSpPr>
        <p:sp>
          <p:nvSpPr>
            <p:cNvPr id="3" name="TextBox 3"/>
            <p:cNvSpPr txBox="1"/>
            <p:nvPr/>
          </p:nvSpPr>
          <p:spPr>
            <a:xfrm>
              <a:off x="0" y="2813678"/>
              <a:ext cx="19748227" cy="736466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582928" lvl="1" indent="-291464" algn="just">
                <a:lnSpc>
                  <a:spcPct val="150000"/>
                </a:lnSpc>
                <a:buFont typeface="Arial"/>
                <a:buChar char="•"/>
              </a:pPr>
              <a:r>
                <a:rPr lang="en-US" sz="2699" dirty="0" err="1">
                  <a:solidFill>
                    <a:srgbClr val="FFFFFF"/>
                  </a:solidFill>
                </a:rPr>
                <a:t>Ngăn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chặn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các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truy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cập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trái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phép</a:t>
              </a:r>
              <a:r>
                <a:rPr lang="en-US" sz="2699" dirty="0">
                  <a:solidFill>
                    <a:srgbClr val="FFFFFF"/>
                  </a:solidFill>
                </a:rPr>
                <a:t>: </a:t>
              </a:r>
              <a:r>
                <a:rPr lang="en-US" sz="2699" dirty="0" err="1">
                  <a:solidFill>
                    <a:srgbClr val="FFFFFF"/>
                  </a:solidFill>
                </a:rPr>
                <a:t>Tường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lửa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có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thể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ngăn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chặn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các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truy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cập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trái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phép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vào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mạng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dựa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trên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các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quy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tắc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được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cấu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hình</a:t>
              </a:r>
              <a:r>
                <a:rPr lang="en-US" sz="2699" dirty="0">
                  <a:solidFill>
                    <a:srgbClr val="FFFFFF"/>
                  </a:solidFill>
                </a:rPr>
                <a:t>.</a:t>
              </a:r>
            </a:p>
            <a:p>
              <a:pPr marL="582928" lvl="1" indent="-291464" algn="just">
                <a:lnSpc>
                  <a:spcPct val="150000"/>
                </a:lnSpc>
                <a:buFont typeface="Arial"/>
                <a:buChar char="•"/>
              </a:pPr>
              <a:r>
                <a:rPr lang="en-US" sz="2699" dirty="0" err="1">
                  <a:solidFill>
                    <a:srgbClr val="FFFFFF"/>
                  </a:solidFill>
                </a:rPr>
                <a:t>Bảo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vệ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mạng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khỏi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các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tấn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công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bên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ngoài</a:t>
              </a:r>
              <a:r>
                <a:rPr lang="en-US" sz="2699" dirty="0">
                  <a:solidFill>
                    <a:srgbClr val="FFFFFF"/>
                  </a:solidFill>
                </a:rPr>
                <a:t>: </a:t>
              </a:r>
              <a:r>
                <a:rPr lang="en-US" sz="2699" dirty="0" err="1">
                  <a:solidFill>
                    <a:srgbClr val="FFFFFF"/>
                  </a:solidFill>
                </a:rPr>
                <a:t>Tường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lửa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có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thể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bảo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vệ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mạng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khỏi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các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tấn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công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từ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bên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ngoài</a:t>
              </a:r>
              <a:r>
                <a:rPr lang="en-US" sz="2699" dirty="0">
                  <a:solidFill>
                    <a:srgbClr val="FFFFFF"/>
                  </a:solidFill>
                </a:rPr>
                <a:t>, </a:t>
              </a:r>
              <a:r>
                <a:rPr lang="en-US" sz="2699" dirty="0" err="1">
                  <a:solidFill>
                    <a:srgbClr val="FFFFFF"/>
                  </a:solidFill>
                </a:rPr>
                <a:t>chẳng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hạn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như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tấn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công</a:t>
              </a:r>
              <a:r>
                <a:rPr lang="en-US" sz="2699" dirty="0">
                  <a:solidFill>
                    <a:srgbClr val="FFFFFF"/>
                  </a:solidFill>
                </a:rPr>
                <a:t> DoS </a:t>
              </a:r>
              <a:r>
                <a:rPr lang="en-US" sz="2699" dirty="0" err="1">
                  <a:solidFill>
                    <a:srgbClr val="FFFFFF"/>
                  </a:solidFill>
                </a:rPr>
                <a:t>hoặc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tấn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công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quét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cổng</a:t>
              </a:r>
              <a:r>
                <a:rPr lang="en-US" sz="2699" dirty="0">
                  <a:solidFill>
                    <a:srgbClr val="FFFFFF"/>
                  </a:solidFill>
                </a:rPr>
                <a:t>.</a:t>
              </a:r>
            </a:p>
            <a:p>
              <a:pPr marL="582928" lvl="1" indent="-291464" algn="just">
                <a:lnSpc>
                  <a:spcPct val="150000"/>
                </a:lnSpc>
                <a:buFont typeface="Arial"/>
                <a:buChar char="•"/>
              </a:pPr>
              <a:r>
                <a:rPr lang="en-US" sz="2699" dirty="0" err="1">
                  <a:solidFill>
                    <a:srgbClr val="FFFFFF"/>
                  </a:solidFill>
                </a:rPr>
                <a:t>Kiểm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soát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lưu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lượng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truy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cập</a:t>
              </a:r>
              <a:r>
                <a:rPr lang="en-US" sz="2699" dirty="0">
                  <a:solidFill>
                    <a:srgbClr val="FFFFFF"/>
                  </a:solidFill>
                </a:rPr>
                <a:t>: </a:t>
              </a:r>
              <a:r>
                <a:rPr lang="en-US" sz="2699" dirty="0" err="1">
                  <a:solidFill>
                    <a:srgbClr val="FFFFFF"/>
                  </a:solidFill>
                </a:rPr>
                <a:t>Tường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lửa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có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thể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kiểm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soát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lưu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lượng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truy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cập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vào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và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ra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khỏi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mạng</a:t>
              </a:r>
              <a:r>
                <a:rPr lang="en-US" sz="2699" dirty="0">
                  <a:solidFill>
                    <a:srgbClr val="FFFFFF"/>
                  </a:solidFill>
                </a:rPr>
                <a:t>, </a:t>
              </a:r>
              <a:r>
                <a:rPr lang="en-US" sz="2699" dirty="0" err="1">
                  <a:solidFill>
                    <a:srgbClr val="FFFFFF"/>
                  </a:solidFill>
                </a:rPr>
                <a:t>giúp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quản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lý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băng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thông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và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bảo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vệ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dữ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liệu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nhạy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cảm</a:t>
              </a:r>
              <a:r>
                <a:rPr lang="en-US" sz="2699" dirty="0">
                  <a:solidFill>
                    <a:srgbClr val="FFFFFF"/>
                  </a:solidFill>
                </a:rPr>
                <a:t>.</a:t>
              </a:r>
            </a:p>
            <a:p>
              <a:pPr marL="582928" lvl="1" indent="-291464" algn="just">
                <a:lnSpc>
                  <a:spcPct val="150000"/>
                </a:lnSpc>
                <a:buFont typeface="Arial"/>
                <a:buChar char="•"/>
              </a:pPr>
              <a:r>
                <a:rPr lang="en-US" sz="2699" dirty="0" err="1">
                  <a:solidFill>
                    <a:srgbClr val="FFFFFF"/>
                  </a:solidFill>
                </a:rPr>
                <a:t>Dễ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dàng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triển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khai</a:t>
              </a:r>
              <a:r>
                <a:rPr lang="en-US" sz="2699" dirty="0">
                  <a:solidFill>
                    <a:srgbClr val="FFFFFF"/>
                  </a:solidFill>
                </a:rPr>
                <a:t>: </a:t>
              </a:r>
              <a:r>
                <a:rPr lang="en-US" sz="2699" dirty="0" err="1">
                  <a:solidFill>
                    <a:srgbClr val="FFFFFF"/>
                  </a:solidFill>
                </a:rPr>
                <a:t>Tường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lửa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tương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đối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dễ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dàng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triển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khai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và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cấu</a:t>
              </a:r>
              <a:r>
                <a:rPr lang="en-US" sz="2699" dirty="0">
                  <a:solidFill>
                    <a:srgbClr val="FFFFFF"/>
                  </a:solidFill>
                </a:rPr>
                <a:t> </a:t>
              </a:r>
              <a:r>
                <a:rPr lang="en-US" sz="2699" dirty="0" err="1">
                  <a:solidFill>
                    <a:srgbClr val="FFFFFF"/>
                  </a:solidFill>
                </a:rPr>
                <a:t>hình</a:t>
              </a:r>
              <a:r>
                <a:rPr lang="en-US" sz="2699" dirty="0">
                  <a:solidFill>
                    <a:srgbClr val="FFFFFF"/>
                  </a:solidFill>
                </a:rPr>
                <a:t>.</a:t>
              </a:r>
            </a:p>
            <a:p>
              <a:pPr algn="just">
                <a:lnSpc>
                  <a:spcPct val="150000"/>
                </a:lnSpc>
              </a:pPr>
              <a:endParaRPr lang="en-US" sz="2699" dirty="0">
                <a:solidFill>
                  <a:srgbClr val="FFFFFF"/>
                </a:solidFill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98119"/>
              <a:ext cx="19748227" cy="121434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80"/>
                </a:lnSpc>
              </a:pPr>
              <a:r>
                <a:rPr lang="vi-VN" sz="6400" dirty="0" err="1">
                  <a:solidFill>
                    <a:srgbClr val="FFFFFF"/>
                  </a:solidFill>
                  <a:latin typeface="+mj-lt"/>
                </a:rPr>
                <a:t>Firewall</a:t>
              </a:r>
              <a:endParaRPr lang="en-US" sz="6400" dirty="0">
                <a:solidFill>
                  <a:srgbClr val="FFFFFF"/>
                </a:solidFill>
                <a:latin typeface="+mj-lt"/>
              </a:endParaRPr>
            </a:p>
          </p:txBody>
        </p:sp>
        <p:sp>
          <p:nvSpPr>
            <p:cNvPr id="5" name="AutoShape 5"/>
            <p:cNvSpPr/>
            <p:nvPr/>
          </p:nvSpPr>
          <p:spPr>
            <a:xfrm flipV="1">
              <a:off x="0" y="1917559"/>
              <a:ext cx="4082913" cy="0"/>
            </a:xfrm>
            <a:prstGeom prst="line">
              <a:avLst/>
            </a:prstGeom>
            <a:ln w="25400" cap="rnd">
              <a:solidFill>
                <a:srgbClr val="10B5BF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rot="-5400000">
            <a:off x="11811000" y="-1562100"/>
            <a:ext cx="7937259" cy="79372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1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1338</Words>
  <Application>Microsoft Office PowerPoint</Application>
  <PresentationFormat>Custom</PresentationFormat>
  <Paragraphs>94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Verdana</vt:lpstr>
      <vt:lpstr>Arial</vt:lpstr>
      <vt:lpstr>Poppins Medium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Pink and Blue Modern Virtual Reality Presentation</dc:title>
  <cp:lastModifiedBy>HOANG THANH LONG D20VT01</cp:lastModifiedBy>
  <cp:revision>79</cp:revision>
  <dcterms:created xsi:type="dcterms:W3CDTF">2006-08-16T00:00:00Z</dcterms:created>
  <dcterms:modified xsi:type="dcterms:W3CDTF">2024-03-12T00:21:07Z</dcterms:modified>
  <dc:identifier>DAF_MaQubeE</dc:identifier>
</cp:coreProperties>
</file>